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302" r:id="rId3"/>
    <p:sldId id="258" r:id="rId4"/>
    <p:sldId id="274" r:id="rId5"/>
    <p:sldId id="275" r:id="rId6"/>
    <p:sldId id="276" r:id="rId7"/>
    <p:sldId id="259" r:id="rId8"/>
    <p:sldId id="277" r:id="rId9"/>
    <p:sldId id="260" r:id="rId10"/>
    <p:sldId id="278" r:id="rId11"/>
    <p:sldId id="261" r:id="rId12"/>
    <p:sldId id="279" r:id="rId13"/>
    <p:sldId id="280" r:id="rId14"/>
    <p:sldId id="281" r:id="rId15"/>
    <p:sldId id="282" r:id="rId16"/>
    <p:sldId id="283" r:id="rId17"/>
    <p:sldId id="266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4" r:id="rId28"/>
    <p:sldId id="295" r:id="rId29"/>
    <p:sldId id="296" r:id="rId30"/>
    <p:sldId id="297" r:id="rId31"/>
    <p:sldId id="298" r:id="rId32"/>
    <p:sldId id="299" r:id="rId33"/>
    <p:sldId id="270" r:id="rId34"/>
    <p:sldId id="300" r:id="rId35"/>
    <p:sldId id="271" r:id="rId36"/>
    <p:sldId id="272" r:id="rId37"/>
    <p:sldId id="301" r:id="rId38"/>
    <p:sldId id="27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95" d="100"/>
          <a:sy n="95" d="100"/>
        </p:scale>
        <p:origin x="19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7223A-D992-4C29-92B5-F44D44C4079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D4DF2-E817-4517-B8DB-FC2A1BDB13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3792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B4513-F077-5BAB-EDD8-58C4F65D7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84BAE0-7C21-C27F-E294-A1F63A896B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06D8D-E1A3-A17D-15EE-DD8EFD20C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11EBE-D92A-CD42-8FC5-C41A73969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F948F-73F6-2E0F-F8CF-F01713ACE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7677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A1E05-9404-2911-8E98-DF835DA8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8C8758-518B-A702-C6BE-383D83467E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D94B4-A92F-DFB1-34D1-E254CDE54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BA74A-586F-B2FD-EAF5-1B35E4338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61FE9-9A1F-8AFB-2B13-728847C7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278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6D1FD4-9D03-5A3B-337C-C5D9688940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6E7FF-7A3C-D56F-9E4A-DF6A0E507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06760-56B7-3932-8DEA-4B0287672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29AC1-71B3-D5CF-E022-EF6DD8C09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28BF7-5289-18D4-2675-F26DC83E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3109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2329C-8F87-ECE2-02DA-2894D45E0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88126-A83E-D7E3-215E-B545B0B32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B5B37-B54E-4717-AC04-32113D331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2E68E-BE90-B172-BBEC-CA79640F1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4FF19-B8F7-5CFB-45AA-55FE80644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303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B9C50-D55C-44DB-88D6-5CA211AA4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4B4A2-F523-CE94-DA33-5A6DC8CE6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74713-BE21-C8C4-FF80-E450E9EEF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E0FF8-0A22-D215-09D5-4B0479029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81C08-F59E-5123-FC04-68A759BC8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675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199E-0913-D38E-B7CD-8ADAE4C6C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7C8DF-E19E-21FA-6C81-074940AF0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8900BF-B9DC-A438-F17F-0C39D5D13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F14BA5-79C3-B8F1-9872-C763ECC81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670BE-5D7D-1AD4-8E75-F1739C9B9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CDCE43-A773-CE86-F23D-6E56798ED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96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1F24A-60B1-0AEE-8BFE-C51EDBCD4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F4C0F-F4A3-F8A4-E6AC-C9FCC688C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9069DB-48AC-257F-C3F4-C72596BBA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0D2E00-5B4B-113A-4A5F-4F8B0C99B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87A62D-F61B-1124-8291-E46B92004C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F77F3D-2207-6975-CA3F-3FD627E55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37995B-7445-F405-6094-DD1AA3506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8DF32F-59AD-8EA7-C497-C1B7662A1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8607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3090E-D2F3-4204-68F3-8815AD59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C366CD-E416-2E63-5BBB-2392E8687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8CB547-FA75-7077-3D3C-952DF66DB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3D5A3-82AE-AC68-4D22-189CBC497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753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185757-20F6-7280-F646-0DE13E46B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6779FF-8A96-E631-ADA4-317F7223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2A2EF-C4DD-59EB-F7BC-483BC8BE6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136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70CA-7330-8228-9C9A-AA069617A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1465B-CF1B-37CA-B735-6473835F2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094090-6C0D-2D5E-5693-A7261C79C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407EB-2710-F9E3-56DE-B24D22A0C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E16926-7E67-0BEF-0247-8F42D7BFA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C3D395-396C-0545-061A-F7CA412C5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38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16A54-7BD0-51CB-DA10-9084DC2EB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FC8828-DB12-4883-87D0-F5FEF0EF8D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1557C1-B2A7-0E0E-A0D2-12B544383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87302A-56C9-0EE9-A96A-E3468C547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E8826-B373-335E-99E0-F6065B893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504A9-C2F7-15B1-A740-A8F2151D5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9673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785826-4226-84B6-CE86-13D68C5B2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1C4CD-75B5-271F-C4B4-93543EF03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42C22-BE4D-335B-4008-A40A3BDF93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BE6A9-E109-4EA2-8229-4C0E74D6773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93BF5-68F1-A3CB-6C70-483744C33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B22E4-E4A4-390C-7150-3AA386F85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1CC69-2123-40F8-955F-32F528DF5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2668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8/s41598-017-02012-8" TargetMode="External"/><Relationship Id="rId2" Type="http://schemas.openxmlformats.org/officeDocument/2006/relationships/hyperlink" Target="https://doi.org/10.3390/computation11110212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said.org/" TargetMode="External"/><Relationship Id="rId2" Type="http://schemas.openxmlformats.org/officeDocument/2006/relationships/hyperlink" Target="https://www.ncbi.nlm.nih.gov/labs/viru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ioinformatics.org/sms2/codon_usage.html" TargetMode="External"/><Relationship Id="rId4" Type="http://schemas.openxmlformats.org/officeDocument/2006/relationships/hyperlink" Target="https://blast.ncbi.nlm.nih.gov/Blast.cgi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7AC36-274E-EC84-4662-F563AC1C9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5137" y="505327"/>
            <a:ext cx="9801726" cy="2542673"/>
          </a:xfrm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IN" sz="5400" b="1" dirty="0">
                <a:latin typeface="3ds Light" panose="02000503020000020004" pitchFamily="2" charset="0"/>
              </a:rPr>
              <a:t>Identifying amino acid predominant mutations in viruses by comparing matrices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D286E1-7F0F-ACE0-36A4-64D7C6F9A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9028"/>
            <a:ext cx="9144000" cy="1655762"/>
          </a:xfrm>
        </p:spPr>
        <p:txBody>
          <a:bodyPr/>
          <a:lstStyle/>
          <a:p>
            <a:endParaRPr lang="en-IN" dirty="0"/>
          </a:p>
          <a:p>
            <a:r>
              <a:rPr lang="en-IN" sz="3200" dirty="0">
                <a:solidFill>
                  <a:schemeClr val="accent2">
                    <a:lumMod val="50000"/>
                  </a:schemeClr>
                </a:solidFill>
                <a:latin typeface="Aptos Narrow" panose="020B0004020202020204" pitchFamily="34" charset="0"/>
              </a:rPr>
              <a:t>Ankit Mukherjee</a:t>
            </a:r>
          </a:p>
          <a:p>
            <a:r>
              <a:rPr lang="en-IN" sz="3200" dirty="0">
                <a:solidFill>
                  <a:schemeClr val="accent2">
                    <a:lumMod val="50000"/>
                  </a:schemeClr>
                </a:solidFill>
                <a:latin typeface="Aptos Narrow" panose="020B0004020202020204" pitchFamily="34" charset="0"/>
              </a:rPr>
              <a:t>Guide: Dr. Shekhar C. Mande</a:t>
            </a:r>
          </a:p>
        </p:txBody>
      </p:sp>
    </p:spTree>
    <p:extLst>
      <p:ext uri="{BB962C8B-B14F-4D97-AF65-F5344CB8AC3E}">
        <p14:creationId xmlns:p14="http://schemas.microsoft.com/office/powerpoint/2010/main" val="3771335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1DF210E-D909-F3C9-06C1-0B8EFDDD3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387085"/>
              </p:ext>
            </p:extLst>
          </p:nvPr>
        </p:nvGraphicFramePr>
        <p:xfrm>
          <a:off x="1227221" y="494948"/>
          <a:ext cx="9737558" cy="5868104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3245480">
                  <a:extLst>
                    <a:ext uri="{9D8B030D-6E8A-4147-A177-3AD203B41FA5}">
                      <a16:colId xmlns:a16="http://schemas.microsoft.com/office/drawing/2014/main" val="2171559795"/>
                    </a:ext>
                  </a:extLst>
                </a:gridCol>
                <a:gridCol w="3245480">
                  <a:extLst>
                    <a:ext uri="{9D8B030D-6E8A-4147-A177-3AD203B41FA5}">
                      <a16:colId xmlns:a16="http://schemas.microsoft.com/office/drawing/2014/main" val="3624098166"/>
                    </a:ext>
                  </a:extLst>
                </a:gridCol>
                <a:gridCol w="1623299">
                  <a:extLst>
                    <a:ext uri="{9D8B030D-6E8A-4147-A177-3AD203B41FA5}">
                      <a16:colId xmlns:a16="http://schemas.microsoft.com/office/drawing/2014/main" val="491683949"/>
                    </a:ext>
                  </a:extLst>
                </a:gridCol>
                <a:gridCol w="1623299">
                  <a:extLst>
                    <a:ext uri="{9D8B030D-6E8A-4147-A177-3AD203B41FA5}">
                      <a16:colId xmlns:a16="http://schemas.microsoft.com/office/drawing/2014/main" val="67436658"/>
                    </a:ext>
                  </a:extLst>
                </a:gridCol>
              </a:tblGrid>
              <a:tr h="398830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Virus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 grid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Number of Sequences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>
                    <a:lnB w="127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262585"/>
                  </a:ext>
                </a:extLst>
              </a:tr>
              <a:tr h="8201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Before Filtering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After Filtering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412732"/>
                  </a:ext>
                </a:extLst>
              </a:tr>
              <a:tr h="398830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Coronavirus (SARS-CoV-2)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Spike Protein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14628247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22874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16467529"/>
                  </a:ext>
                </a:extLst>
              </a:tr>
              <a:tr h="60948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 or Matrix/Membrane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3822066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3723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1065737550"/>
                  </a:ext>
                </a:extLst>
              </a:tr>
              <a:tr h="188344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Hepatitis C Virus (HCV)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E2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2635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1871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3533953863"/>
                  </a:ext>
                </a:extLst>
              </a:tr>
              <a:tr h="21065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Core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5644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1366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815317169"/>
                  </a:ext>
                </a:extLst>
              </a:tr>
              <a:tr h="188344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Hepatitis B Virus (HBV)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L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829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264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2216693813"/>
                  </a:ext>
                </a:extLst>
              </a:tr>
              <a:tr h="39883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Core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21015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4283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2425398096"/>
                  </a:ext>
                </a:extLst>
              </a:tr>
              <a:tr h="188344">
                <a:tc rowSpan="3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Influenza A Virus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HA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1141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474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3947945082"/>
                  </a:ext>
                </a:extLst>
              </a:tr>
              <a:tr h="39883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NA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135125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40150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467423663"/>
                  </a:ext>
                </a:extLst>
              </a:tr>
              <a:tr h="39883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M1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119100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5255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3703743598"/>
                  </a:ext>
                </a:extLst>
              </a:tr>
              <a:tr h="398830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Human Immunodeficiency Virus (HIV)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Env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328676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71783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1661081523"/>
                  </a:ext>
                </a:extLst>
              </a:tr>
              <a:tr h="39883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Gag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204751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23351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5863" marR="45863" marT="0" marB="0"/>
                </a:tc>
                <a:extLst>
                  <a:ext uri="{0D108BD9-81ED-4DB2-BD59-A6C34878D82A}">
                    <a16:rowId xmlns:a16="http://schemas.microsoft.com/office/drawing/2014/main" val="4551058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6759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568BC-BD2A-DF2F-1A41-5088AB387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6694" y="1629522"/>
            <a:ext cx="10327105" cy="1435768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Aptos Display" panose="020B0004020202020204" pitchFamily="34" charset="0"/>
              </a:rPr>
              <a:t>Following the same algorithm as PAM, matrices are formed from processed sequences of the proteins that are under selection pressure and control proteins from the same virus.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3A9553-84B8-C407-9DB4-8C248C08D71C}"/>
              </a:ext>
            </a:extLst>
          </p:cNvPr>
          <p:cNvSpPr txBox="1"/>
          <p:nvPr/>
        </p:nvSpPr>
        <p:spPr>
          <a:xfrm>
            <a:off x="838200" y="681037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Algorithm Of PAM Amino Acid Substitution Matrix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A2FAF1-2D12-7701-48FA-0B91CA6E8AE1}"/>
              </a:ext>
            </a:extLst>
          </p:cNvPr>
          <p:cNvSpPr txBox="1"/>
          <p:nvPr/>
        </p:nvSpPr>
        <p:spPr>
          <a:xfrm>
            <a:off x="838200" y="3429000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Protein Sequence Similarity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19B42F4-8EDF-D86B-6D0C-2E23C70696E7}"/>
              </a:ext>
            </a:extLst>
          </p:cNvPr>
          <p:cNvSpPr txBox="1">
            <a:spLocks/>
          </p:cNvSpPr>
          <p:nvPr/>
        </p:nvSpPr>
        <p:spPr>
          <a:xfrm>
            <a:off x="1026694" y="4283241"/>
            <a:ext cx="10327105" cy="1082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Protein Sequence Similarity was assessed using “Align two or more sequences” option in </a:t>
            </a:r>
            <a:r>
              <a:rPr lang="en-US" dirty="0" err="1"/>
              <a:t>blastp</a:t>
            </a:r>
            <a:r>
              <a:rPr lang="en-US" dirty="0"/>
              <a:t>. </a:t>
            </a:r>
            <a:endParaRPr lang="en-US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554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763054-6134-0312-2335-444C4F43EE02}"/>
              </a:ext>
            </a:extLst>
          </p:cNvPr>
          <p:cNvSpPr txBox="1"/>
          <p:nvPr/>
        </p:nvSpPr>
        <p:spPr>
          <a:xfrm>
            <a:off x="846221" y="741947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Calculating </a:t>
            </a:r>
            <a:r>
              <a:rPr lang="en-IN" sz="3200" dirty="0" err="1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dN</a:t>
            </a: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/</a:t>
            </a:r>
            <a:r>
              <a:rPr lang="en-IN" sz="3200" dirty="0" err="1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dS</a:t>
            </a: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ratio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579FE09-32D5-AC83-4EF2-E5523F714A39}"/>
              </a:ext>
            </a:extLst>
          </p:cNvPr>
          <p:cNvSpPr txBox="1">
            <a:spLocks/>
          </p:cNvSpPr>
          <p:nvPr/>
        </p:nvSpPr>
        <p:spPr>
          <a:xfrm>
            <a:off x="1034715" y="1596188"/>
            <a:ext cx="10327105" cy="4588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ptos Display" panose="020B0004020202020204" pitchFamily="34" charset="0"/>
              </a:rPr>
              <a:t>Proteins chosen for study were based on the ratio of non-synonymous to synonymous mutations based on literature survey.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MEGA software used to analyze: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2B7ABB2-B33D-9A29-8BA6-305DFC170AAD}"/>
              </a:ext>
            </a:extLst>
          </p:cNvPr>
          <p:cNvSpPr/>
          <p:nvPr/>
        </p:nvSpPr>
        <p:spPr>
          <a:xfrm>
            <a:off x="1323475" y="3742191"/>
            <a:ext cx="9376609" cy="77365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600" dirty="0">
                <a:latin typeface="Aptos Display" panose="020B0004020202020204" pitchFamily="34" charset="0"/>
              </a:rPr>
              <a:t>Proteins chosen for positive selection pressure had </a:t>
            </a:r>
            <a:r>
              <a:rPr lang="el-GR" sz="2600" dirty="0">
                <a:latin typeface="Aptos Display" panose="020B0004020202020204" pitchFamily="34" charset="0"/>
              </a:rPr>
              <a:t>ω</a:t>
            </a:r>
            <a:r>
              <a:rPr lang="en-IN" sz="2600" dirty="0">
                <a:latin typeface="Aptos Display" panose="020B0004020202020204" pitchFamily="34" charset="0"/>
              </a:rPr>
              <a:t> &gt; 1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03011CC-E19B-7775-6B53-5221D43F729C}"/>
              </a:ext>
            </a:extLst>
          </p:cNvPr>
          <p:cNvSpPr/>
          <p:nvPr/>
        </p:nvSpPr>
        <p:spPr>
          <a:xfrm>
            <a:off x="1323475" y="4720759"/>
            <a:ext cx="9376609" cy="77365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600" dirty="0">
                <a:latin typeface="Aptos Display" panose="020B0004020202020204" pitchFamily="34" charset="0"/>
              </a:rPr>
              <a:t>Proteins chosen for control had </a:t>
            </a:r>
            <a:r>
              <a:rPr lang="el-GR" sz="2600" dirty="0">
                <a:latin typeface="Aptos Display" panose="020B0004020202020204" pitchFamily="34" charset="0"/>
              </a:rPr>
              <a:t>ω</a:t>
            </a:r>
            <a:r>
              <a:rPr lang="en-IN" sz="2600" dirty="0">
                <a:latin typeface="Aptos Display" panose="020B0004020202020204" pitchFamily="34" charset="0"/>
              </a:rPr>
              <a:t> </a:t>
            </a:r>
            <a: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≈</a:t>
            </a:r>
            <a:r>
              <a:rPr lang="en-IN" sz="2600" dirty="0">
                <a:latin typeface="Aptos Display" panose="020B0004020202020204" pitchFamily="34" charset="0"/>
              </a:rPr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561361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3D8E94-0A5D-F0F7-8FDF-3633FA03D939}"/>
              </a:ext>
            </a:extLst>
          </p:cNvPr>
          <p:cNvSpPr txBox="1"/>
          <p:nvPr/>
        </p:nvSpPr>
        <p:spPr>
          <a:xfrm>
            <a:off x="846221" y="741947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Identifying Significant Mutations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087886-332A-4529-BC2B-8E33FF827EF3}"/>
              </a:ext>
            </a:extLst>
          </p:cNvPr>
          <p:cNvSpPr txBox="1">
            <a:spLocks/>
          </p:cNvSpPr>
          <p:nvPr/>
        </p:nvSpPr>
        <p:spPr>
          <a:xfrm>
            <a:off x="1034715" y="1596188"/>
            <a:ext cx="10327105" cy="45880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ptos Display" panose="020B0004020202020204" pitchFamily="34" charset="0"/>
              </a:rPr>
              <a:t>Chi-squared test was carried out to assess whether the matrices compared were significant or not. Matrix compared: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pPr marL="0" indent="0">
              <a:buNone/>
            </a:pPr>
            <a:endParaRPr lang="en-US" dirty="0">
              <a:latin typeface="Aptos Display" panose="020B00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ptos Display" panose="020B0004020202020204" pitchFamily="34" charset="0"/>
              </a:rPr>
              <a:t>					&amp;</a:t>
            </a:r>
          </a:p>
          <a:p>
            <a:pPr marL="0" indent="0">
              <a:buNone/>
            </a:pPr>
            <a:endParaRPr lang="en-US" dirty="0">
              <a:latin typeface="Aptos Display" panose="020B0004020202020204" pitchFamily="34" charset="0"/>
            </a:endParaRP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Calculating difference matrix and Standard Deviation (SD) to assess which mutations show values higher than the value in difference matrix: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pPr marL="0" indent="0">
              <a:buNone/>
            </a:pPr>
            <a:endParaRPr lang="en-US" dirty="0">
              <a:latin typeface="Aptos Display" panose="020B0004020202020204" pitchFamily="34" charset="0"/>
            </a:endParaRPr>
          </a:p>
          <a:p>
            <a:pPr marL="0" indent="0">
              <a:buNone/>
            </a:pPr>
            <a:endParaRPr lang="en-US" dirty="0">
              <a:latin typeface="Aptos Display" panose="020B0004020202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EED8FC3-30EA-A499-1F6C-951CF2097502}"/>
              </a:ext>
            </a:extLst>
          </p:cNvPr>
          <p:cNvSpPr/>
          <p:nvPr/>
        </p:nvSpPr>
        <p:spPr>
          <a:xfrm>
            <a:off x="1034715" y="2558716"/>
            <a:ext cx="9865895" cy="76199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Protein under Selection Pressure and </a:t>
            </a:r>
            <a:r>
              <a:rPr lang="en-IN" sz="2800" dirty="0" err="1">
                <a:latin typeface="Aptos Display" panose="020B0004020202020204" pitchFamily="34" charset="0"/>
              </a:rPr>
              <a:t>Dayhoff</a:t>
            </a:r>
            <a:r>
              <a:rPr lang="en-IN" sz="2800" dirty="0">
                <a:latin typeface="Aptos Display" panose="020B0004020202020204" pitchFamily="34" charset="0"/>
              </a:rPr>
              <a:t> PAM250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7BA9964-1EB5-B68A-F827-B2D8CC5E4444}"/>
              </a:ext>
            </a:extLst>
          </p:cNvPr>
          <p:cNvSpPr/>
          <p:nvPr/>
        </p:nvSpPr>
        <p:spPr>
          <a:xfrm>
            <a:off x="1034715" y="3745831"/>
            <a:ext cx="9865895" cy="76199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Control Protein and </a:t>
            </a:r>
            <a:r>
              <a:rPr lang="en-IN" sz="2800" dirty="0" err="1">
                <a:latin typeface="Aptos Display" panose="020B0004020202020204" pitchFamily="34" charset="0"/>
              </a:rPr>
              <a:t>Dayhoff</a:t>
            </a:r>
            <a:r>
              <a:rPr lang="en-IN" sz="2800" dirty="0">
                <a:latin typeface="Aptos Display" panose="020B0004020202020204" pitchFamily="34" charset="0"/>
              </a:rPr>
              <a:t> PAM250</a:t>
            </a:r>
          </a:p>
        </p:txBody>
      </p:sp>
    </p:spTree>
    <p:extLst>
      <p:ext uri="{BB962C8B-B14F-4D97-AF65-F5344CB8AC3E}">
        <p14:creationId xmlns:p14="http://schemas.microsoft.com/office/powerpoint/2010/main" val="4275235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90909D6-804D-C82F-3F18-E42830AF8436}"/>
              </a:ext>
            </a:extLst>
          </p:cNvPr>
          <p:cNvSpPr/>
          <p:nvPr/>
        </p:nvSpPr>
        <p:spPr>
          <a:xfrm>
            <a:off x="4203030" y="2296598"/>
            <a:ext cx="3785937" cy="110432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Calculating SD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56FA124-C2BA-F898-5CE2-E24EB8EE453D}"/>
              </a:ext>
            </a:extLst>
          </p:cNvPr>
          <p:cNvSpPr/>
          <p:nvPr/>
        </p:nvSpPr>
        <p:spPr>
          <a:xfrm>
            <a:off x="1179093" y="3672209"/>
            <a:ext cx="9833812" cy="110432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Calculating Difference Matrix (Protein under Selection Pressure and </a:t>
            </a:r>
            <a:r>
              <a:rPr lang="en-IN" sz="2800" dirty="0" err="1">
                <a:latin typeface="Aptos Display" panose="020B0004020202020204" pitchFamily="34" charset="0"/>
              </a:rPr>
              <a:t>Dayhoff</a:t>
            </a:r>
            <a:r>
              <a:rPr lang="en-IN" sz="2800" dirty="0">
                <a:latin typeface="Aptos Display" panose="020B0004020202020204" pitchFamily="34" charset="0"/>
              </a:rPr>
              <a:t> PAM250)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E86846F-178D-E2BE-C85B-E40AE949B37A}"/>
              </a:ext>
            </a:extLst>
          </p:cNvPr>
          <p:cNvSpPr/>
          <p:nvPr/>
        </p:nvSpPr>
        <p:spPr>
          <a:xfrm>
            <a:off x="1179093" y="5047820"/>
            <a:ext cx="9833812" cy="110432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Identifying values more than SD in the difference matrix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9DEA8F3-FBF4-45C0-80DC-3CFD17615992}"/>
              </a:ext>
            </a:extLst>
          </p:cNvPr>
          <p:cNvSpPr/>
          <p:nvPr/>
        </p:nvSpPr>
        <p:spPr>
          <a:xfrm>
            <a:off x="1291387" y="810127"/>
            <a:ext cx="9609221" cy="1215188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Calculating average differences between protein under selection pressure and </a:t>
            </a:r>
            <a:r>
              <a:rPr lang="en-IN" sz="2800" dirty="0" err="1">
                <a:latin typeface="Aptos Display" panose="020B0004020202020204" pitchFamily="34" charset="0"/>
              </a:rPr>
              <a:t>Dayhoff</a:t>
            </a:r>
            <a:r>
              <a:rPr lang="en-IN" sz="2800" dirty="0">
                <a:latin typeface="Aptos Display" panose="020B0004020202020204" pitchFamily="34" charset="0"/>
              </a:rPr>
              <a:t> PAM250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27E5D24D-1B4E-7F2B-6361-D6EB52CEDEF0}"/>
              </a:ext>
            </a:extLst>
          </p:cNvPr>
          <p:cNvSpPr/>
          <p:nvPr/>
        </p:nvSpPr>
        <p:spPr>
          <a:xfrm>
            <a:off x="5984906" y="2025315"/>
            <a:ext cx="222182" cy="271283"/>
          </a:xfrm>
          <a:prstGeom prst="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C423BF7F-B602-3F54-FAE8-84E9A1AAC044}"/>
              </a:ext>
            </a:extLst>
          </p:cNvPr>
          <p:cNvSpPr/>
          <p:nvPr/>
        </p:nvSpPr>
        <p:spPr>
          <a:xfrm>
            <a:off x="5984906" y="3400925"/>
            <a:ext cx="222182" cy="271283"/>
          </a:xfrm>
          <a:prstGeom prst="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A5B3E9F6-9C63-381A-6246-EA435087A511}"/>
              </a:ext>
            </a:extLst>
          </p:cNvPr>
          <p:cNvSpPr/>
          <p:nvPr/>
        </p:nvSpPr>
        <p:spPr>
          <a:xfrm>
            <a:off x="5984906" y="4776535"/>
            <a:ext cx="222182" cy="271283"/>
          </a:xfrm>
          <a:prstGeom prst="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1882382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58E740-F13C-DFD8-42B6-BF95DF1537C2}"/>
              </a:ext>
            </a:extLst>
          </p:cNvPr>
          <p:cNvSpPr txBox="1"/>
          <p:nvPr/>
        </p:nvSpPr>
        <p:spPr>
          <a:xfrm>
            <a:off x="846221" y="741947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Calculating Entropy at every sequence position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4FA3DAC-9DE3-B8C5-1BCC-A451CCAC2A61}"/>
              </a:ext>
            </a:extLst>
          </p:cNvPr>
          <p:cNvSpPr txBox="1">
            <a:spLocks/>
          </p:cNvSpPr>
          <p:nvPr/>
        </p:nvSpPr>
        <p:spPr>
          <a:xfrm>
            <a:off x="1034715" y="1596188"/>
            <a:ext cx="10327105" cy="4588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Shannon Entropy in sequence analysis refers to the measure of the variation of characters (column) in multiple sequences. </a:t>
            </a:r>
          </a:p>
          <a:p>
            <a:endParaRPr lang="en-US" dirty="0"/>
          </a:p>
          <a:p>
            <a:r>
              <a:rPr lang="en-US" dirty="0"/>
              <a:t>The more conserved a column, the smaller is its entropy.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endParaRPr lang="en-US" dirty="0">
              <a:latin typeface="Aptos Display" panose="020B0004020202020204" pitchFamily="34" charset="0"/>
            </a:endParaRP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Filtering variable positions i.e. positions with high entropy values with an assumed cutoff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B98052B-29CB-4DBA-41D7-65DE56A87083}"/>
                  </a:ext>
                </a:extLst>
              </p:cNvPr>
              <p:cNvSpPr txBox="1"/>
              <p:nvPr/>
            </p:nvSpPr>
            <p:spPr>
              <a:xfrm>
                <a:off x="3465095" y="3661611"/>
                <a:ext cx="4467725" cy="1192506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320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IN" sz="3200" i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grow m:val="on"/>
                          <m:subHide m:val="on"/>
                          <m:supHide m:val="on"/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IN" sz="3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func>
                            <m:funcPr>
                              <m:ctrlPr>
                                <a:rPr lang="en-IN" sz="3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IN" sz="3200" i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IN" sz="32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IN" sz="32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IN" sz="32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IN" sz="3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B98052B-29CB-4DBA-41D7-65DE56A870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5095" y="3661611"/>
                <a:ext cx="4467725" cy="119250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6554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CE3FD8-3674-FE7E-F9E0-DF4916A03FAA}"/>
              </a:ext>
            </a:extLst>
          </p:cNvPr>
          <p:cNvSpPr txBox="1"/>
          <p:nvPr/>
        </p:nvSpPr>
        <p:spPr>
          <a:xfrm>
            <a:off x="846221" y="677779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Calculating Codon Usage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0D9B404-75A6-6A18-AB6C-934CE7F09748}"/>
              </a:ext>
            </a:extLst>
          </p:cNvPr>
          <p:cNvSpPr txBox="1">
            <a:spLocks/>
          </p:cNvSpPr>
          <p:nvPr/>
        </p:nvSpPr>
        <p:spPr>
          <a:xfrm>
            <a:off x="1034715" y="1347537"/>
            <a:ext cx="10327105" cy="2045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ptos Display" panose="020B0004020202020204" pitchFamily="34" charset="0"/>
              </a:rPr>
              <a:t>Codon usage bias can preferentially use one synonymous codon among other synonymous codons of an amino acid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Codon Usage Server used for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5D9EA5-E3D5-64D5-B4F8-7B9C7B04A0C0}"/>
              </a:ext>
            </a:extLst>
          </p:cNvPr>
          <p:cNvSpPr txBox="1"/>
          <p:nvPr/>
        </p:nvSpPr>
        <p:spPr>
          <a:xfrm>
            <a:off x="846221" y="3429000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Mantel Test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876767-E348-33E4-A046-1EF2F6208BC0}"/>
              </a:ext>
            </a:extLst>
          </p:cNvPr>
          <p:cNvSpPr txBox="1">
            <a:spLocks/>
          </p:cNvSpPr>
          <p:nvPr/>
        </p:nvSpPr>
        <p:spPr>
          <a:xfrm>
            <a:off x="1034715" y="4283241"/>
            <a:ext cx="10327105" cy="2045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ptos Display" panose="020B0004020202020204" pitchFamily="34" charset="0"/>
              </a:rPr>
              <a:t>Measures the correlation between two matrices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Implemented using </a:t>
            </a:r>
            <a:r>
              <a:rPr lang="en-US" i="1" dirty="0">
                <a:latin typeface="Aptos Display" panose="020B0004020202020204" pitchFamily="34" charset="0"/>
              </a:rPr>
              <a:t>vegan </a:t>
            </a:r>
            <a:r>
              <a:rPr lang="en-US" dirty="0">
                <a:latin typeface="Aptos Display" panose="020B0004020202020204" pitchFamily="34" charset="0"/>
              </a:rPr>
              <a:t>package in R</a:t>
            </a:r>
          </a:p>
        </p:txBody>
      </p:sp>
    </p:spTree>
    <p:extLst>
      <p:ext uri="{BB962C8B-B14F-4D97-AF65-F5344CB8AC3E}">
        <p14:creationId xmlns:p14="http://schemas.microsoft.com/office/powerpoint/2010/main" val="4190769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BEE82-B901-B8AB-0AF3-188D57DF2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3ds Condensed" panose="02000503020000020004" pitchFamily="2" charset="0"/>
              </a:rPr>
              <a:t>RESULTS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B7A6BE-7BC7-4DE9-CFA6-7A4C1309CE09}"/>
              </a:ext>
            </a:extLst>
          </p:cNvPr>
          <p:cNvSpPr txBox="1"/>
          <p:nvPr/>
        </p:nvSpPr>
        <p:spPr>
          <a:xfrm>
            <a:off x="838200" y="1690688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Protein Sequence Similarity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EB966B5-BD2D-AF82-01BC-FAD1220F94C4}"/>
              </a:ext>
            </a:extLst>
          </p:cNvPr>
          <p:cNvSpPr txBox="1">
            <a:spLocks/>
          </p:cNvSpPr>
          <p:nvPr/>
        </p:nvSpPr>
        <p:spPr>
          <a:xfrm>
            <a:off x="1034715" y="2703094"/>
            <a:ext cx="10327105" cy="348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ptos Display" panose="020B0004020202020204" pitchFamily="34" charset="0"/>
              </a:rPr>
              <a:t>Using </a:t>
            </a:r>
            <a:r>
              <a:rPr lang="en-US" dirty="0" err="1">
                <a:latin typeface="Aptos Display" panose="020B0004020202020204" pitchFamily="34" charset="0"/>
              </a:rPr>
              <a:t>blastp</a:t>
            </a:r>
            <a:r>
              <a:rPr lang="en-US" dirty="0">
                <a:latin typeface="Aptos Display" panose="020B0004020202020204" pitchFamily="34" charset="0"/>
              </a:rPr>
              <a:t> it was verified that all sequences considered for analysis were at least 85 % identical. 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This helped in applying PAM algorithm to the filtered sequences for deriving the matrices.</a:t>
            </a:r>
          </a:p>
        </p:txBody>
      </p:sp>
    </p:spTree>
    <p:extLst>
      <p:ext uri="{BB962C8B-B14F-4D97-AF65-F5344CB8AC3E}">
        <p14:creationId xmlns:p14="http://schemas.microsoft.com/office/powerpoint/2010/main" val="2763259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F5FB162-BFF4-C69C-1F10-B0149619C106}"/>
              </a:ext>
            </a:extLst>
          </p:cNvPr>
          <p:cNvSpPr txBox="1"/>
          <p:nvPr/>
        </p:nvSpPr>
        <p:spPr>
          <a:xfrm>
            <a:off x="838200" y="655979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Protein under Selection Pressure and Control Protein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EE4CB9-9C8C-2BCB-7BD7-7A302C698450}"/>
              </a:ext>
            </a:extLst>
          </p:cNvPr>
          <p:cNvSpPr txBox="1">
            <a:spLocks/>
          </p:cNvSpPr>
          <p:nvPr/>
        </p:nvSpPr>
        <p:spPr>
          <a:xfrm>
            <a:off x="1034715" y="1668386"/>
            <a:ext cx="10327105" cy="1050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Aptos Display" panose="020B0004020202020204" pitchFamily="34" charset="0"/>
              </a:rPr>
              <a:t>Proteins under selection pressure have </a:t>
            </a:r>
            <a:r>
              <a:rPr lang="el-GR" dirty="0">
                <a:latin typeface="Aptos Display" panose="020B0004020202020204" pitchFamily="34" charset="0"/>
              </a:rPr>
              <a:t>ω</a:t>
            </a:r>
            <a:r>
              <a:rPr lang="en-IN" dirty="0">
                <a:latin typeface="Aptos Display" panose="020B0004020202020204" pitchFamily="34" charset="0"/>
              </a:rPr>
              <a:t> &gt; 1 and control proteins have </a:t>
            </a:r>
            <a:r>
              <a:rPr lang="el-GR" dirty="0">
                <a:latin typeface="Aptos Display" panose="020B0004020202020204" pitchFamily="34" charset="0"/>
              </a:rPr>
              <a:t>ω</a:t>
            </a:r>
            <a:r>
              <a:rPr lang="en-IN" dirty="0">
                <a:latin typeface="Aptos Display" panose="020B0004020202020204" pitchFamily="34" charset="0"/>
              </a:rPr>
              <a:t> </a:t>
            </a:r>
            <a: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≈</a:t>
            </a:r>
            <a:r>
              <a:rPr lang="en-IN" dirty="0">
                <a:latin typeface="Aptos Display" panose="020B0004020202020204" pitchFamily="34" charset="0"/>
              </a:rPr>
              <a:t> 1 </a:t>
            </a:r>
            <a:endParaRPr lang="en-US" dirty="0">
              <a:latin typeface="Aptos Display" panose="020B00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8069DE-C9A7-848A-9BE0-20A0523E6F43}"/>
              </a:ext>
            </a:extLst>
          </p:cNvPr>
          <p:cNvSpPr txBox="1"/>
          <p:nvPr/>
        </p:nvSpPr>
        <p:spPr>
          <a:xfrm>
            <a:off x="838200" y="2925933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Variability in protein sequence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C87DBED-0418-3625-0EA0-8238F2E8F98B}"/>
              </a:ext>
            </a:extLst>
          </p:cNvPr>
          <p:cNvSpPr txBox="1">
            <a:spLocks/>
          </p:cNvSpPr>
          <p:nvPr/>
        </p:nvSpPr>
        <p:spPr>
          <a:xfrm>
            <a:off x="1034715" y="3673646"/>
            <a:ext cx="10327105" cy="2510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Position with high entropy values are more prone to changes in the DNA sequence</a:t>
            </a: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This ultimately gets reflected in the protein structure and thus the function of the protein.</a:t>
            </a:r>
          </a:p>
        </p:txBody>
      </p:sp>
    </p:spTree>
    <p:extLst>
      <p:ext uri="{BB962C8B-B14F-4D97-AF65-F5344CB8AC3E}">
        <p14:creationId xmlns:p14="http://schemas.microsoft.com/office/powerpoint/2010/main" val="251961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A816AD-1207-E32A-87AA-DA3FABC39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630" y="398987"/>
            <a:ext cx="3563433" cy="26839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03EA9B-110F-4BA2-B777-D0787C16D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461" y="398987"/>
            <a:ext cx="3521911" cy="269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D6931A-D49B-8B5D-E607-234638DCA3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2579" y="3170746"/>
            <a:ext cx="3507793" cy="26524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05C43F-8F75-7403-E33C-C0F29FB37B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630" y="3164933"/>
            <a:ext cx="3582533" cy="26582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E65024-4167-86AE-D9D9-12B88234AD41}"/>
              </a:ext>
            </a:extLst>
          </p:cNvPr>
          <p:cNvSpPr txBox="1"/>
          <p:nvPr/>
        </p:nvSpPr>
        <p:spPr>
          <a:xfrm>
            <a:off x="2093495" y="5919537"/>
            <a:ext cx="8069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effectLst/>
                <a:latin typeface="Aptos Narrow" panose="020B0004020202020204" pitchFamily="34" charset="0"/>
                <a:ea typeface="Times New Roman" panose="02020603050405020304" pitchFamily="18" charset="0"/>
              </a:rPr>
              <a:t>Figure 1: Entropy for every position of (Top left) HBV protein </a:t>
            </a:r>
            <a:r>
              <a:rPr lang="en-US" sz="1800" dirty="0" err="1">
                <a:solidFill>
                  <a:srgbClr val="000000"/>
                </a:solidFill>
                <a:effectLst/>
                <a:latin typeface="Aptos Narrow" panose="020B0004020202020204" pitchFamily="34" charset="0"/>
                <a:ea typeface="Times New Roman" panose="02020603050405020304" pitchFamily="18" charset="0"/>
              </a:rPr>
              <a:t>preS</a:t>
            </a:r>
            <a:r>
              <a:rPr lang="en-US" sz="1800" dirty="0">
                <a:solidFill>
                  <a:srgbClr val="000000"/>
                </a:solidFill>
                <a:effectLst/>
                <a:latin typeface="Aptos Narrow" panose="020B0004020202020204" pitchFamily="34" charset="0"/>
                <a:ea typeface="Times New Roman" panose="02020603050405020304" pitchFamily="18" charset="0"/>
              </a:rPr>
              <a:t>, (Top right) HCV protein E2, (Bottom left) Influenza HA, (Bottom right) SARS-CoV-2 Spike Protein</a:t>
            </a:r>
            <a:endParaRPr lang="en-IN" sz="1800" dirty="0">
              <a:effectLst/>
              <a:latin typeface="Aptos Narrow" panose="020B0004020202020204" pitchFamily="34" charset="0"/>
              <a:ea typeface="Calibri" panose="020F0502020204030204" pitchFamily="34" charset="0"/>
            </a:endParaRPr>
          </a:p>
          <a:p>
            <a:pPr algn="ctr"/>
            <a:endParaRPr lang="en-IN" dirty="0"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634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53BDAFD-A807-F35A-0714-73036CF67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330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3ds Condensed" panose="02000503020000020004" pitchFamily="2" charset="0"/>
              </a:rPr>
              <a:t>BACKGROUND</a:t>
            </a:r>
            <a:endParaRPr lang="en-IN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AF525B-34E4-AD09-707D-5794DFA92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8428"/>
            <a:ext cx="10262937" cy="554797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IN" sz="2600" dirty="0">
                <a:latin typeface="Aptos Display" panose="020B0004020202020204" pitchFamily="34" charset="0"/>
              </a:rPr>
              <a:t>Our idea is to compare viral protein specific substitution matrices with standard matrices like PAM (Point Accepted Mutation), revealing statistically  significant mutations</a:t>
            </a: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IN" sz="2600" dirty="0">
                <a:latin typeface="Aptos Display" panose="020B0004020202020204" pitchFamily="34" charset="0"/>
              </a:rPr>
              <a:t>Identifying these mutations enhances our understanding of the co-evolutionary dynamics between viruses and their hosts, particularly how viral mutations impact host immune responses and receptor interactions</a:t>
            </a: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IN" sz="2600" dirty="0">
                <a:latin typeface="Aptos Display" panose="020B0004020202020204" pitchFamily="34" charset="0"/>
              </a:rPr>
              <a:t>The hypothesis to be addressed is that mutations are not random but are concentrated at specific positions. These might confer a selective advantage to the virus in the host-pathogen race, potentially increasing viral adaptiveness</a:t>
            </a: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IN" sz="2600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559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D868C-B28E-698D-6703-FACECE0D6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70021"/>
            <a:ext cx="10515600" cy="5406942"/>
          </a:xfrm>
        </p:spPr>
        <p:txBody>
          <a:bodyPr/>
          <a:lstStyle/>
          <a:p>
            <a:r>
              <a:rPr lang="en-US" dirty="0">
                <a:latin typeface="Aptos Display" panose="020B0004020202020204" pitchFamily="34" charset="0"/>
              </a:rPr>
              <a:t>The most variable positions were mapped onto the respective proteins using </a:t>
            </a:r>
            <a:r>
              <a:rPr lang="en-US" dirty="0" err="1">
                <a:latin typeface="Aptos Display" panose="020B0004020202020204" pitchFamily="34" charset="0"/>
              </a:rPr>
              <a:t>Pymol</a:t>
            </a:r>
            <a:r>
              <a:rPr lang="en-US" dirty="0">
                <a:latin typeface="Aptos Display" panose="020B0004020202020204" pitchFamily="34" charset="0"/>
              </a:rPr>
              <a:t> software.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These proteins were curated using </a:t>
            </a:r>
            <a:r>
              <a:rPr lang="en-US" dirty="0" err="1">
                <a:latin typeface="Aptos Display" panose="020B0004020202020204" pitchFamily="34" charset="0"/>
              </a:rPr>
              <a:t>blastp</a:t>
            </a:r>
            <a:r>
              <a:rPr lang="en-US" dirty="0">
                <a:latin typeface="Aptos Display" panose="020B0004020202020204" pitchFamily="34" charset="0"/>
              </a:rPr>
              <a:t> of virus protein sequences against PDB database with the best alignment scores and E value.</a:t>
            </a:r>
            <a:endParaRPr lang="en-IN" dirty="0">
              <a:latin typeface="Aptos Display" panose="020B00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1E3BA4C-3FE5-ACB4-BDD7-F373892425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847203"/>
              </p:ext>
            </p:extLst>
          </p:nvPr>
        </p:nvGraphicFramePr>
        <p:xfrm>
          <a:off x="1203158" y="3298839"/>
          <a:ext cx="9593179" cy="2789140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3527396">
                  <a:extLst>
                    <a:ext uri="{9D8B030D-6E8A-4147-A177-3AD203B41FA5}">
                      <a16:colId xmlns:a16="http://schemas.microsoft.com/office/drawing/2014/main" val="3798042312"/>
                    </a:ext>
                  </a:extLst>
                </a:gridCol>
                <a:gridCol w="2867690">
                  <a:extLst>
                    <a:ext uri="{9D8B030D-6E8A-4147-A177-3AD203B41FA5}">
                      <a16:colId xmlns:a16="http://schemas.microsoft.com/office/drawing/2014/main" val="1272021660"/>
                    </a:ext>
                  </a:extLst>
                </a:gridCol>
                <a:gridCol w="3198093">
                  <a:extLst>
                    <a:ext uri="{9D8B030D-6E8A-4147-A177-3AD203B41FA5}">
                      <a16:colId xmlns:a16="http://schemas.microsoft.com/office/drawing/2014/main" val="4164337769"/>
                    </a:ext>
                  </a:extLst>
                </a:gridCol>
              </a:tblGrid>
              <a:tr h="385760"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Virus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PDB ID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5932116"/>
                  </a:ext>
                </a:extLst>
              </a:tr>
              <a:tr h="815930"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Coronavirus (SARS-CoV-2)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Spike Protein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7KRQ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8150290"/>
                  </a:ext>
                </a:extLst>
              </a:tr>
              <a:tr h="815930"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Hepatitis B Virus (HBV)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L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7TUK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1976626"/>
                  </a:ext>
                </a:extLst>
              </a:tr>
              <a:tr h="385760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 err="1">
                          <a:effectLst/>
                        </a:rPr>
                        <a:t>IInfluenza</a:t>
                      </a:r>
                      <a:r>
                        <a:rPr lang="en-US" sz="1800" dirty="0">
                          <a:effectLst/>
                        </a:rPr>
                        <a:t> A Virus 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HA Protein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6IDD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66164518"/>
                  </a:ext>
                </a:extLst>
              </a:tr>
              <a:tr h="38576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NA Protein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6IXK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000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942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AF9353-FEF8-4624-5337-6B4F51E8FE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0352" y="1998605"/>
            <a:ext cx="7351295" cy="407779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0810D8-7E77-685D-5C0A-B17AF224E7A2}"/>
              </a:ext>
            </a:extLst>
          </p:cNvPr>
          <p:cNvSpPr txBox="1"/>
          <p:nvPr/>
        </p:nvSpPr>
        <p:spPr>
          <a:xfrm>
            <a:off x="1303419" y="6127195"/>
            <a:ext cx="9585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effectLst/>
                <a:latin typeface="Aptos Narrow" panose="020B0004020202020204" pitchFamily="34" charset="0"/>
                <a:ea typeface="Times New Roman" panose="02020603050405020304" pitchFamily="18" charset="0"/>
              </a:rPr>
              <a:t>Figure 2: Mutations labelled and highlighted as green with stick representation for HBV protein </a:t>
            </a:r>
            <a:r>
              <a:rPr lang="en-US" sz="1800" dirty="0" err="1">
                <a:solidFill>
                  <a:srgbClr val="000000"/>
                </a:solidFill>
                <a:effectLst/>
                <a:latin typeface="Aptos Narrow" panose="020B0004020202020204" pitchFamily="34" charset="0"/>
                <a:ea typeface="Times New Roman" panose="02020603050405020304" pitchFamily="18" charset="0"/>
              </a:rPr>
              <a:t>preS</a:t>
            </a:r>
            <a:endParaRPr lang="en-IN" sz="1800" dirty="0">
              <a:effectLst/>
              <a:latin typeface="Aptos Narrow" panose="020B0004020202020204" pitchFamily="34" charset="0"/>
              <a:ea typeface="Calibri" panose="020F0502020204030204" pitchFamily="34" charset="0"/>
            </a:endParaRPr>
          </a:p>
          <a:p>
            <a:pPr algn="ctr"/>
            <a:endParaRPr lang="en-IN" dirty="0">
              <a:latin typeface="Aptos Narrow" panose="020B00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EF8E80-9D8E-A268-C578-32E9B82D058A}"/>
              </a:ext>
            </a:extLst>
          </p:cNvPr>
          <p:cNvSpPr txBox="1"/>
          <p:nvPr/>
        </p:nvSpPr>
        <p:spPr>
          <a:xfrm>
            <a:off x="872584" y="423141"/>
            <a:ext cx="104468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effectLst/>
                <a:latin typeface="Aptos Display" panose="020B0004020202020204" pitchFamily="34" charset="0"/>
                <a:ea typeface="Times New Roman" panose="02020603050405020304" pitchFamily="18" charset="0"/>
              </a:rPr>
              <a:t>The mutations in HBV protein are mainly located in α-helix region which are secondary structures of the protein that might play an essential role in interactions with the host receptor.</a:t>
            </a:r>
            <a:endParaRPr lang="en-IN" sz="2800" dirty="0">
              <a:effectLst/>
              <a:latin typeface="Aptos Display" panose="020B0004020202020204" pitchFamily="34" charset="0"/>
              <a:ea typeface="Calibri" panose="020F0502020204030204" pitchFamily="34" charset="0"/>
            </a:endParaRPr>
          </a:p>
          <a:p>
            <a:endParaRPr lang="en-IN" sz="2800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543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FC20AA1-0727-283B-3A17-96D1D494D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20367" y="1998605"/>
            <a:ext cx="7351264" cy="407779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BB8E33-FFFA-FA9C-4359-79213988C4BE}"/>
              </a:ext>
            </a:extLst>
          </p:cNvPr>
          <p:cNvSpPr txBox="1"/>
          <p:nvPr/>
        </p:nvSpPr>
        <p:spPr>
          <a:xfrm>
            <a:off x="1303419" y="6127195"/>
            <a:ext cx="95851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effectLst/>
                <a:latin typeface="Aptos Narrow" panose="020B0004020202020204" pitchFamily="34" charset="0"/>
                <a:ea typeface="Times New Roman" panose="02020603050405020304" pitchFamily="18" charset="0"/>
              </a:rPr>
              <a:t>Figure 2: Mutations labelled and highlighted as green with stick representation for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Influenza protein Hemagglutinin</a:t>
            </a:r>
            <a:endParaRPr lang="en-IN" sz="1800" dirty="0">
              <a:effectLst/>
              <a:latin typeface="Aptos Narrow" panose="020B0004020202020204" pitchFamily="34" charset="0"/>
              <a:ea typeface="Calibri" panose="020F0502020204030204" pitchFamily="34" charset="0"/>
            </a:endParaRPr>
          </a:p>
          <a:p>
            <a:pPr algn="ctr"/>
            <a:endParaRPr lang="en-IN" dirty="0">
              <a:latin typeface="Aptos Narrow" panose="020B00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0CF577-45C7-DE9E-4788-EBB22D8A2EEC}"/>
              </a:ext>
            </a:extLst>
          </p:cNvPr>
          <p:cNvSpPr txBox="1"/>
          <p:nvPr/>
        </p:nvSpPr>
        <p:spPr>
          <a:xfrm>
            <a:off x="872583" y="781605"/>
            <a:ext cx="104468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effectLst/>
                <a:latin typeface="Aptos Display" panose="020B0004020202020204" pitchFamily="34" charset="0"/>
                <a:ea typeface="Times New Roman" panose="02020603050405020304" pitchFamily="18" charset="0"/>
              </a:rPr>
              <a:t>In Hemagglutinin, the mutations are dispersed among the secondary structures α-helix, β-sheets as well as the coiled coil regions.</a:t>
            </a:r>
            <a:endParaRPr lang="en-IN" sz="2800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095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BF0EA4-8053-5FF9-EF3B-893114814E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20367" y="1998605"/>
            <a:ext cx="7351264" cy="407778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714977-D8CF-3983-954E-C6740EDE6105}"/>
              </a:ext>
            </a:extLst>
          </p:cNvPr>
          <p:cNvSpPr txBox="1"/>
          <p:nvPr/>
        </p:nvSpPr>
        <p:spPr>
          <a:xfrm>
            <a:off x="1303419" y="6127195"/>
            <a:ext cx="95851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effectLst/>
                <a:latin typeface="Aptos Narrow" panose="020B0004020202020204" pitchFamily="34" charset="0"/>
                <a:ea typeface="Times New Roman" panose="02020603050405020304" pitchFamily="18" charset="0"/>
              </a:rPr>
              <a:t>Figure 2: Mutations labelled and highlighted as green with stick representation for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Influenza protein Neuraminidase</a:t>
            </a:r>
            <a:endParaRPr lang="en-IN" sz="1800" dirty="0">
              <a:effectLst/>
              <a:latin typeface="Aptos Narrow" panose="020B0004020202020204" pitchFamily="34" charset="0"/>
              <a:ea typeface="Calibri" panose="020F0502020204030204" pitchFamily="34" charset="0"/>
            </a:endParaRPr>
          </a:p>
          <a:p>
            <a:pPr algn="ctr"/>
            <a:endParaRPr lang="en-IN" dirty="0">
              <a:latin typeface="Aptos Narrow" panose="020B00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DDD9EE-4148-C806-D4CC-EE66ACD856BF}"/>
              </a:ext>
            </a:extLst>
          </p:cNvPr>
          <p:cNvSpPr txBox="1"/>
          <p:nvPr/>
        </p:nvSpPr>
        <p:spPr>
          <a:xfrm>
            <a:off x="872583" y="781605"/>
            <a:ext cx="104468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effectLst/>
                <a:latin typeface="Aptos Display" panose="020B0004020202020204" pitchFamily="34" charset="0"/>
                <a:ea typeface="Times New Roman" panose="02020603050405020304" pitchFamily="18" charset="0"/>
              </a:rPr>
              <a:t>Most of the mutations in neuraminidase are constricted in the loop regions which are variable and are prone to frequent mutations.</a:t>
            </a:r>
            <a:endParaRPr lang="en-IN" sz="2800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9987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96143F-899E-204A-48F4-A7B17E49A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20367" y="1998605"/>
            <a:ext cx="7351263" cy="407778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A12ADC-DD7E-95FF-5F0E-92B571F33515}"/>
              </a:ext>
            </a:extLst>
          </p:cNvPr>
          <p:cNvSpPr txBox="1"/>
          <p:nvPr/>
        </p:nvSpPr>
        <p:spPr>
          <a:xfrm>
            <a:off x="1303419" y="6127195"/>
            <a:ext cx="95851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effectLst/>
                <a:latin typeface="Aptos Narrow" panose="020B0004020202020204" pitchFamily="34" charset="0"/>
                <a:ea typeface="Times New Roman" panose="02020603050405020304" pitchFamily="18" charset="0"/>
              </a:rPr>
              <a:t>Figure 2: Mutations labelled and highlighted as green with stick representation for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SARS-CoV-2 Spike protein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endParaRPr lang="en-IN" sz="1800" dirty="0">
              <a:effectLst/>
              <a:latin typeface="Aptos Narrow" panose="020B0004020202020204" pitchFamily="34" charset="0"/>
              <a:ea typeface="Calibri" panose="020F0502020204030204" pitchFamily="34" charset="0"/>
            </a:endParaRPr>
          </a:p>
          <a:p>
            <a:pPr algn="ctr"/>
            <a:endParaRPr lang="en-IN" dirty="0">
              <a:latin typeface="Aptos Narrow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571D13-2B2A-CFEC-1D5E-8E2F7EAE30F0}"/>
              </a:ext>
            </a:extLst>
          </p:cNvPr>
          <p:cNvSpPr txBox="1"/>
          <p:nvPr/>
        </p:nvSpPr>
        <p:spPr>
          <a:xfrm>
            <a:off x="872583" y="553002"/>
            <a:ext cx="104468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effectLst/>
                <a:latin typeface="Aptos Display" panose="020B0004020202020204" pitchFamily="34" charset="0"/>
                <a:ea typeface="Times New Roman" panose="02020603050405020304" pitchFamily="18" charset="0"/>
              </a:rPr>
              <a:t>Mutations in spike protein are mostly in the Receptor Binding Domain (RBD) and N-terminal domain (NTD) which plays an important role in virus infection.</a:t>
            </a:r>
            <a:endParaRPr lang="en-IN" sz="2800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7329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4C5821-9044-0417-9AC4-C99B2826E06B}"/>
              </a:ext>
            </a:extLst>
          </p:cNvPr>
          <p:cNvSpPr txBox="1"/>
          <p:nvPr/>
        </p:nvSpPr>
        <p:spPr>
          <a:xfrm>
            <a:off x="668867" y="656866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Analysis of Significant Mutations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27469-48BA-74A2-CAE8-E1CF0F18324C}"/>
              </a:ext>
            </a:extLst>
          </p:cNvPr>
          <p:cNvSpPr txBox="1">
            <a:spLocks/>
          </p:cNvSpPr>
          <p:nvPr/>
        </p:nvSpPr>
        <p:spPr>
          <a:xfrm>
            <a:off x="856915" y="3123312"/>
            <a:ext cx="10327105" cy="2510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IN" dirty="0">
                <a:latin typeface="Aptos Display" panose="020B0004020202020204" pitchFamily="34" charset="0"/>
              </a:rPr>
              <a:t>Cysteine to Phenylalanine, </a:t>
            </a:r>
          </a:p>
          <a:p>
            <a:pPr>
              <a:lnSpc>
                <a:spcPct val="100000"/>
              </a:lnSpc>
            </a:pPr>
            <a:r>
              <a:rPr lang="en-IN" dirty="0">
                <a:latin typeface="Aptos Display" panose="020B0004020202020204" pitchFamily="34" charset="0"/>
              </a:rPr>
              <a:t>Phenylalanine to Tryptophan, </a:t>
            </a:r>
          </a:p>
          <a:p>
            <a:pPr>
              <a:lnSpc>
                <a:spcPct val="100000"/>
              </a:lnSpc>
            </a:pPr>
            <a:r>
              <a:rPr lang="en-IN" dirty="0">
                <a:latin typeface="Aptos Display" panose="020B0004020202020204" pitchFamily="34" charset="0"/>
              </a:rPr>
              <a:t>Alanine (Glutamic Acid, Isoleucine, Methionine, Glycine) to Tryptophan</a:t>
            </a:r>
          </a:p>
          <a:p>
            <a:pPr>
              <a:lnSpc>
                <a:spcPct val="100000"/>
              </a:lnSpc>
            </a:pPr>
            <a:endParaRPr lang="en-IN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C470650-6F78-8B2D-E233-C2CDE87AF133}"/>
              </a:ext>
            </a:extLst>
          </p:cNvPr>
          <p:cNvSpPr/>
          <p:nvPr/>
        </p:nvSpPr>
        <p:spPr>
          <a:xfrm>
            <a:off x="1291389" y="1426716"/>
            <a:ext cx="9609221" cy="1215188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Comparison of matrix derived from protein under selection pressure and </a:t>
            </a:r>
            <a:r>
              <a:rPr lang="en-IN" sz="2800" dirty="0" err="1">
                <a:latin typeface="Aptos Display" panose="020B0004020202020204" pitchFamily="34" charset="0"/>
              </a:rPr>
              <a:t>Dayhoff</a:t>
            </a:r>
            <a:r>
              <a:rPr lang="en-IN" sz="2800" dirty="0">
                <a:latin typeface="Aptos Display" panose="020B0004020202020204" pitchFamily="34" charset="0"/>
              </a:rPr>
              <a:t> PAM250</a:t>
            </a:r>
          </a:p>
        </p:txBody>
      </p:sp>
    </p:spTree>
    <p:extLst>
      <p:ext uri="{BB962C8B-B14F-4D97-AF65-F5344CB8AC3E}">
        <p14:creationId xmlns:p14="http://schemas.microsoft.com/office/powerpoint/2010/main" val="12006393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0CB2C97-ECCB-6B85-3E56-1220E1306C08}"/>
              </a:ext>
            </a:extLst>
          </p:cNvPr>
          <p:cNvSpPr txBox="1">
            <a:spLocks/>
          </p:cNvSpPr>
          <p:nvPr/>
        </p:nvSpPr>
        <p:spPr>
          <a:xfrm>
            <a:off x="856915" y="846668"/>
            <a:ext cx="10327105" cy="4787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IN" dirty="0"/>
          </a:p>
          <a:p>
            <a:pPr>
              <a:lnSpc>
                <a:spcPct val="100000"/>
              </a:lnSpc>
            </a:pPr>
            <a:endParaRPr lang="en-IN" dirty="0"/>
          </a:p>
          <a:p>
            <a:pPr>
              <a:lnSpc>
                <a:spcPct val="100000"/>
              </a:lnSpc>
            </a:pPr>
            <a:endParaRPr lang="en-IN" dirty="0"/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FA4D9A3-EE26-AA6B-D513-EDE02DAAE49E}"/>
              </a:ext>
            </a:extLst>
          </p:cNvPr>
          <p:cNvSpPr/>
          <p:nvPr/>
        </p:nvSpPr>
        <p:spPr>
          <a:xfrm>
            <a:off x="5010261" y="396096"/>
            <a:ext cx="2010611" cy="73228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HBV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D1F2B93-02F2-B794-1B31-39EFE0D706B6}"/>
              </a:ext>
            </a:extLst>
          </p:cNvPr>
          <p:cNvSpPr txBox="1">
            <a:spLocks/>
          </p:cNvSpPr>
          <p:nvPr/>
        </p:nvSpPr>
        <p:spPr>
          <a:xfrm>
            <a:off x="932447" y="1426552"/>
            <a:ext cx="10327105" cy="5035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IN" dirty="0">
                <a:latin typeface="Aptos Display" panose="020B0004020202020204" pitchFamily="34" charset="0"/>
              </a:rPr>
              <a:t>Cysteine has two codons TGT and TGC. TGC is the preferential codon.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Phenylalanine has two codons TTC and TTT. TTC is the preferential codon.</a:t>
            </a: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Methionine has one codon ATG mutating to Tryptophan codon TGG</a:t>
            </a:r>
            <a:endParaRPr lang="en-IN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E1AB953-6E54-2522-E476-25B861B44005}"/>
              </a:ext>
            </a:extLst>
          </p:cNvPr>
          <p:cNvSpPr/>
          <p:nvPr/>
        </p:nvSpPr>
        <p:spPr>
          <a:xfrm>
            <a:off x="3167305" y="2986658"/>
            <a:ext cx="2010611" cy="73228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T</a:t>
            </a:r>
            <a:r>
              <a:rPr lang="en-IN" sz="2800" dirty="0">
                <a:highlight>
                  <a:srgbClr val="FFFF00"/>
                </a:highlight>
                <a:latin typeface="Aptos Display" panose="020B0004020202020204" pitchFamily="34" charset="0"/>
              </a:rPr>
              <a:t>G</a:t>
            </a:r>
            <a:r>
              <a:rPr lang="en-IN" sz="2800" dirty="0">
                <a:latin typeface="Aptos Display" panose="020B0004020202020204" pitchFamily="34" charset="0"/>
              </a:rPr>
              <a:t>C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87CAEE5-25EC-0432-A9E0-B2C3A925412D}"/>
              </a:ext>
            </a:extLst>
          </p:cNvPr>
          <p:cNvSpPr/>
          <p:nvPr/>
        </p:nvSpPr>
        <p:spPr>
          <a:xfrm>
            <a:off x="5408078" y="3234266"/>
            <a:ext cx="973666" cy="237067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6B402A8-9FCD-9D7C-9846-FC0D209EB090}"/>
              </a:ext>
            </a:extLst>
          </p:cNvPr>
          <p:cNvSpPr/>
          <p:nvPr/>
        </p:nvSpPr>
        <p:spPr>
          <a:xfrm>
            <a:off x="6611906" y="2986658"/>
            <a:ext cx="2010611" cy="73228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T</a:t>
            </a:r>
            <a:r>
              <a:rPr lang="en-IN" sz="2800" dirty="0">
                <a:highlight>
                  <a:srgbClr val="FFFF00"/>
                </a:highlight>
                <a:latin typeface="Aptos Display" panose="020B0004020202020204" pitchFamily="34" charset="0"/>
              </a:rPr>
              <a:t>T</a:t>
            </a:r>
            <a:r>
              <a:rPr lang="en-IN" sz="2800" dirty="0">
                <a:latin typeface="Aptos Display" panose="020B0004020202020204" pitchFamily="34" charset="0"/>
              </a:rPr>
              <a:t>C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768DDA5-FEA4-2439-2A44-906C273A273A}"/>
              </a:ext>
            </a:extLst>
          </p:cNvPr>
          <p:cNvSpPr/>
          <p:nvPr/>
        </p:nvSpPr>
        <p:spPr>
          <a:xfrm>
            <a:off x="3167305" y="5279048"/>
            <a:ext cx="2010611" cy="73228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highlight>
                  <a:srgbClr val="FFFF00"/>
                </a:highlight>
                <a:latin typeface="Aptos Display" panose="020B0004020202020204" pitchFamily="34" charset="0"/>
              </a:rPr>
              <a:t>AT</a:t>
            </a:r>
            <a:r>
              <a:rPr lang="en-IN" sz="2800" dirty="0">
                <a:latin typeface="Aptos Display" panose="020B0004020202020204" pitchFamily="34" charset="0"/>
              </a:rPr>
              <a:t>G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207A301-C65A-E0ED-1D36-02713F2F43BD}"/>
              </a:ext>
            </a:extLst>
          </p:cNvPr>
          <p:cNvSpPr/>
          <p:nvPr/>
        </p:nvSpPr>
        <p:spPr>
          <a:xfrm>
            <a:off x="5408078" y="5526656"/>
            <a:ext cx="973666" cy="237067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42E7D0D-2896-B165-CA4D-6D53FAAA04F6}"/>
              </a:ext>
            </a:extLst>
          </p:cNvPr>
          <p:cNvSpPr/>
          <p:nvPr/>
        </p:nvSpPr>
        <p:spPr>
          <a:xfrm>
            <a:off x="6611906" y="5279048"/>
            <a:ext cx="2010611" cy="73228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highlight>
                  <a:srgbClr val="FFFF00"/>
                </a:highlight>
                <a:latin typeface="Aptos Display" panose="020B0004020202020204" pitchFamily="34" charset="0"/>
              </a:rPr>
              <a:t>TG</a:t>
            </a:r>
            <a:r>
              <a:rPr lang="en-IN" sz="2800" dirty="0">
                <a:latin typeface="Aptos Display" panose="020B00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5031970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0CB2C97-ECCB-6B85-3E56-1220E1306C08}"/>
              </a:ext>
            </a:extLst>
          </p:cNvPr>
          <p:cNvSpPr txBox="1">
            <a:spLocks/>
          </p:cNvSpPr>
          <p:nvPr/>
        </p:nvSpPr>
        <p:spPr>
          <a:xfrm>
            <a:off x="856915" y="846668"/>
            <a:ext cx="10327105" cy="4787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FA4D9A3-EE26-AA6B-D513-EDE02DAAE49E}"/>
              </a:ext>
            </a:extLst>
          </p:cNvPr>
          <p:cNvSpPr/>
          <p:nvPr/>
        </p:nvSpPr>
        <p:spPr>
          <a:xfrm>
            <a:off x="5010261" y="521368"/>
            <a:ext cx="2010611" cy="73228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  <a:ea typeface="+mn-ea"/>
                <a:cs typeface="+mn-cs"/>
              </a:rPr>
              <a:t>Influenza 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D1F2B93-02F2-B794-1B31-39EFE0D706B6}"/>
              </a:ext>
            </a:extLst>
          </p:cNvPr>
          <p:cNvSpPr txBox="1">
            <a:spLocks/>
          </p:cNvSpPr>
          <p:nvPr/>
        </p:nvSpPr>
        <p:spPr>
          <a:xfrm>
            <a:off x="856915" y="1578953"/>
            <a:ext cx="10327105" cy="4813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Alanine have four codons GCG, GCA, GCT and GCC. GCA and GCT are the preferential codons. These mutate to Tryptophan codon TGG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This involves change in all three positions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IN" dirty="0">
              <a:solidFill>
                <a:prstClr val="black"/>
              </a:solidFill>
              <a:latin typeface="Aptos Display" panose="020B00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IN" dirty="0">
              <a:solidFill>
                <a:prstClr val="black"/>
              </a:solidFill>
              <a:latin typeface="Aptos Display" panose="020B00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This is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a change of an amino acid bearing an aliphatic side chain to an amino acid having aromatic side chain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E1AB953-6E54-2522-E476-25B861B44005}"/>
              </a:ext>
            </a:extLst>
          </p:cNvPr>
          <p:cNvSpPr/>
          <p:nvPr/>
        </p:nvSpPr>
        <p:spPr>
          <a:xfrm>
            <a:off x="3271027" y="3786278"/>
            <a:ext cx="2010611" cy="104044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  <a:ea typeface="+mn-ea"/>
                <a:cs typeface="+mn-cs"/>
              </a:rPr>
              <a:t>GCA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800" dirty="0">
                <a:solidFill>
                  <a:prstClr val="black"/>
                </a:solidFill>
                <a:latin typeface="Aptos Display" panose="020B0004020202020204" pitchFamily="34" charset="0"/>
              </a:rPr>
              <a:t>GCT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  <a:ea typeface="+mn-ea"/>
              <a:cs typeface="+mn-cs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87CAEE5-25EC-0432-A9E0-B2C3A925412D}"/>
              </a:ext>
            </a:extLst>
          </p:cNvPr>
          <p:cNvSpPr/>
          <p:nvPr/>
        </p:nvSpPr>
        <p:spPr>
          <a:xfrm>
            <a:off x="5511800" y="4187965"/>
            <a:ext cx="973666" cy="237067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6B402A8-9FCD-9D7C-9846-FC0D209EB090}"/>
              </a:ext>
            </a:extLst>
          </p:cNvPr>
          <p:cNvSpPr/>
          <p:nvPr/>
        </p:nvSpPr>
        <p:spPr>
          <a:xfrm>
            <a:off x="6715628" y="3940357"/>
            <a:ext cx="2010611" cy="73228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  <a:ea typeface="+mn-ea"/>
                <a:cs typeface="+mn-cs"/>
              </a:rPr>
              <a:t>TGG</a:t>
            </a:r>
          </a:p>
        </p:txBody>
      </p:sp>
    </p:spTree>
    <p:extLst>
      <p:ext uri="{BB962C8B-B14F-4D97-AF65-F5344CB8AC3E}">
        <p14:creationId xmlns:p14="http://schemas.microsoft.com/office/powerpoint/2010/main" val="3104129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C7DC86E-7ED9-9F7E-1B12-D0BFDFFB0847}"/>
              </a:ext>
            </a:extLst>
          </p:cNvPr>
          <p:cNvSpPr txBox="1">
            <a:spLocks/>
          </p:cNvSpPr>
          <p:nvPr/>
        </p:nvSpPr>
        <p:spPr>
          <a:xfrm>
            <a:off x="1009315" y="2310512"/>
            <a:ext cx="10327105" cy="39843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Cysteine to Tryptophan (Leucine, Methionine)</a:t>
            </a: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Cysteine has two codons TGT and TGC. TGT is preferential in HBV. </a:t>
            </a:r>
            <a:endParaRPr lang="en-IN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dirty="0"/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CFD6255-CBA1-1E51-712D-37B5765E5710}"/>
              </a:ext>
            </a:extLst>
          </p:cNvPr>
          <p:cNvSpPr/>
          <p:nvPr/>
        </p:nvSpPr>
        <p:spPr>
          <a:xfrm>
            <a:off x="1291389" y="563116"/>
            <a:ext cx="9609221" cy="1215188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Comparison of matrix derived from control protein and </a:t>
            </a:r>
            <a:r>
              <a:rPr lang="en-IN" sz="2800" dirty="0" err="1">
                <a:latin typeface="Aptos Display" panose="020B0004020202020204" pitchFamily="34" charset="0"/>
              </a:rPr>
              <a:t>Dayhoff</a:t>
            </a:r>
            <a:r>
              <a:rPr lang="en-IN" sz="2800" dirty="0">
                <a:latin typeface="Aptos Display" panose="020B0004020202020204" pitchFamily="34" charset="0"/>
              </a:rPr>
              <a:t> PAM250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7643A46-CAD7-41BA-7E98-6C6FC24A9C98}"/>
              </a:ext>
            </a:extLst>
          </p:cNvPr>
          <p:cNvSpPr/>
          <p:nvPr/>
        </p:nvSpPr>
        <p:spPr>
          <a:xfrm>
            <a:off x="3167305" y="4301066"/>
            <a:ext cx="2010611" cy="73228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TG</a:t>
            </a:r>
            <a:r>
              <a:rPr lang="en-IN" sz="2800" dirty="0">
                <a:highlight>
                  <a:srgbClr val="FFFF00"/>
                </a:highlight>
                <a:latin typeface="Aptos Display" panose="020B0004020202020204" pitchFamily="34" charset="0"/>
              </a:rPr>
              <a:t>T</a:t>
            </a:r>
            <a:endParaRPr lang="en-IN" sz="2800" dirty="0">
              <a:latin typeface="Aptos Display" panose="020B0004020202020204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E49BDC2-8482-8B43-0397-1C78C432B7A0}"/>
              </a:ext>
            </a:extLst>
          </p:cNvPr>
          <p:cNvSpPr/>
          <p:nvPr/>
        </p:nvSpPr>
        <p:spPr>
          <a:xfrm>
            <a:off x="5408078" y="4548674"/>
            <a:ext cx="973666" cy="237067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5371A71-A83C-49CA-2CF2-2882123721C4}"/>
              </a:ext>
            </a:extLst>
          </p:cNvPr>
          <p:cNvSpPr/>
          <p:nvPr/>
        </p:nvSpPr>
        <p:spPr>
          <a:xfrm>
            <a:off x="6611906" y="4301066"/>
            <a:ext cx="2010611" cy="73228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Aptos Display" panose="020B0004020202020204" pitchFamily="34" charset="0"/>
              </a:rPr>
              <a:t>TG</a:t>
            </a:r>
            <a:r>
              <a:rPr lang="en-IN" sz="2800" dirty="0">
                <a:highlight>
                  <a:srgbClr val="FFFF00"/>
                </a:highlight>
                <a:latin typeface="Aptos Display" panose="020B0004020202020204" pitchFamily="34" charset="0"/>
              </a:rPr>
              <a:t>G</a:t>
            </a:r>
            <a:endParaRPr lang="en-IN" sz="2800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356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7E0FDDB-C748-CF65-5938-54976CF25185}"/>
              </a:ext>
            </a:extLst>
          </p:cNvPr>
          <p:cNvSpPr txBox="1">
            <a:spLocks/>
          </p:cNvSpPr>
          <p:nvPr/>
        </p:nvSpPr>
        <p:spPr>
          <a:xfrm>
            <a:off x="1009315" y="592667"/>
            <a:ext cx="10327105" cy="5702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Cysteine mutating into Leucine involves change in 2nd and 3rd base position</a:t>
            </a: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But, side chains are both aliphatic in nature. Therefore, the mutation might not be significant.</a:t>
            </a: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Cysteine mutating into Methionine won’t affect the structure of the protein. </a:t>
            </a: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Both have aliphatic side chains and a sulfhydryl group due to which no interactions would be affected.</a:t>
            </a: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818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A52C-9EAF-2058-0A02-98F647AFD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330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3ds Condensed" panose="02000503020000020004" pitchFamily="2" charset="0"/>
              </a:rPr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A94F5-6F41-1D67-F389-8F0DE7A2D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8428"/>
            <a:ext cx="10262937" cy="5284447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IN" sz="2600" dirty="0">
                <a:latin typeface="Aptos Display" panose="020B0004020202020204" pitchFamily="34" charset="0"/>
              </a:rPr>
              <a:t>Viruses have the ability to mutate spontaneously ultimately reflecting structural differences. </a:t>
            </a: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IN" sz="2600" dirty="0">
                <a:latin typeface="Aptos Display" panose="020B0004020202020204" pitchFamily="34" charset="0"/>
              </a:rPr>
              <a:t>These lead to increased infectivity, enhanced transmissibility, and resistance to existing immune responses.</a:t>
            </a:r>
          </a:p>
          <a:p>
            <a:pPr>
              <a:lnSpc>
                <a:spcPct val="100000"/>
              </a:lnSpc>
            </a:pPr>
            <a:endParaRPr lang="en-IN" sz="2600" dirty="0">
              <a:latin typeface="Aptos Display" panose="020B00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IN" sz="2600" dirty="0">
              <a:latin typeface="Aptos Display" panose="020B000402020202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DC4DB5E7-A814-C3E7-3A16-8DCF4BCDC7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45FD0DA-40BB-456F-77D0-9D6BD472A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238" y="2133593"/>
            <a:ext cx="4562784" cy="29998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D117905-18F7-CBEE-3A4A-4741E4056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730" y="2133593"/>
            <a:ext cx="4689210" cy="29998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5484CC-87C4-C00F-C313-93FEA543837C}"/>
              </a:ext>
            </a:extLst>
          </p:cNvPr>
          <p:cNvSpPr txBox="1"/>
          <p:nvPr/>
        </p:nvSpPr>
        <p:spPr>
          <a:xfrm>
            <a:off x="7496356" y="6025775"/>
            <a:ext cx="46892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200" dirty="0">
                <a:solidFill>
                  <a:schemeClr val="bg2">
                    <a:lumMod val="50000"/>
                  </a:schemeClr>
                </a:solidFill>
                <a:latin typeface="3ds Light" panose="02000503020000020004" pitchFamily="2" charset="0"/>
              </a:rPr>
              <a:t>Adapted from</a:t>
            </a:r>
          </a:p>
          <a:p>
            <a:pPr algn="r"/>
            <a:r>
              <a:rPr lang="en-IN" sz="1200" dirty="0">
                <a:solidFill>
                  <a:schemeClr val="bg2">
                    <a:lumMod val="50000"/>
                  </a:schemeClr>
                </a:solidFill>
                <a:latin typeface="3ds Light" panose="02000503020000020004" pitchFamily="2" charset="0"/>
              </a:rPr>
              <a:t>Yang, J., Zhang, P., Cheng, W.X. et al. Exposing structural variations in SARS-CoV-2 evolution. Sci Rep 11, 22042 (2021). https://doi.org/10.1038/s41598-021-01650-3</a:t>
            </a:r>
          </a:p>
        </p:txBody>
      </p:sp>
    </p:spTree>
    <p:extLst>
      <p:ext uri="{BB962C8B-B14F-4D97-AF65-F5344CB8AC3E}">
        <p14:creationId xmlns:p14="http://schemas.microsoft.com/office/powerpoint/2010/main" val="18434683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FCAD0E-D5AB-AD70-13F4-3E3147E56827}"/>
              </a:ext>
            </a:extLst>
          </p:cNvPr>
          <p:cNvSpPr txBox="1"/>
          <p:nvPr/>
        </p:nvSpPr>
        <p:spPr>
          <a:xfrm>
            <a:off x="677334" y="800799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Mantel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FAB4B-8E60-B68C-8F17-8FFD4268AD2F}"/>
              </a:ext>
            </a:extLst>
          </p:cNvPr>
          <p:cNvSpPr txBox="1">
            <a:spLocks/>
          </p:cNvSpPr>
          <p:nvPr/>
        </p:nvSpPr>
        <p:spPr>
          <a:xfrm>
            <a:off x="856915" y="1778000"/>
            <a:ext cx="10327105" cy="4461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IN" dirty="0">
                <a:latin typeface="Aptos Display" panose="020B0004020202020204" pitchFamily="34" charset="0"/>
              </a:rPr>
              <a:t>Expected Result: </a:t>
            </a:r>
            <a:r>
              <a:rPr lang="en-US" dirty="0">
                <a:latin typeface="Aptos Display" panose="020B0004020202020204" pitchFamily="34" charset="0"/>
              </a:rPr>
              <a:t>Matrices derived from proteins under selection pressure should have lower correlation with PAM250 compared to matrices derived from control proteins</a:t>
            </a: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Aptos Display" panose="020B0004020202020204" pitchFamily="34" charset="0"/>
              </a:rPr>
              <a:t>The outcome was not according to the expected result</a:t>
            </a:r>
            <a:endParaRPr lang="en-IN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IN" dirty="0">
              <a:latin typeface="Aptos Display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2588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52ECA-ED0E-3DF1-DF3C-042A7D69A58A}"/>
              </a:ext>
            </a:extLst>
          </p:cNvPr>
          <p:cNvSpPr txBox="1">
            <a:spLocks/>
          </p:cNvSpPr>
          <p:nvPr/>
        </p:nvSpPr>
        <p:spPr>
          <a:xfrm>
            <a:off x="838200" y="753533"/>
            <a:ext cx="10515600" cy="9371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3ds Condensed" panose="02000503020000020004" pitchFamily="2" charset="0"/>
              </a:rPr>
              <a:t>CONCLUSION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50119F-1223-7B0B-7A4A-285A3FF223E2}"/>
              </a:ext>
            </a:extLst>
          </p:cNvPr>
          <p:cNvSpPr txBox="1"/>
          <p:nvPr/>
        </p:nvSpPr>
        <p:spPr>
          <a:xfrm>
            <a:off x="838200" y="1690688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Significance of Specific Mutations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961A294-370C-3248-D83B-416A0BE6E8AD}"/>
              </a:ext>
            </a:extLst>
          </p:cNvPr>
          <p:cNvSpPr txBox="1">
            <a:spLocks/>
          </p:cNvSpPr>
          <p:nvPr/>
        </p:nvSpPr>
        <p:spPr>
          <a:xfrm>
            <a:off x="1034715" y="2703094"/>
            <a:ext cx="10327105" cy="348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ptos Display" panose="020B0004020202020204" pitchFamily="34" charset="0"/>
              </a:rPr>
              <a:t>The study identifies significant mutations in viral proteins that confer selective advantages to viruses.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These mutations are critical for understanding viral adaptation to new hosts and environments.</a:t>
            </a:r>
          </a:p>
        </p:txBody>
      </p:sp>
    </p:spTree>
    <p:extLst>
      <p:ext uri="{BB962C8B-B14F-4D97-AF65-F5344CB8AC3E}">
        <p14:creationId xmlns:p14="http://schemas.microsoft.com/office/powerpoint/2010/main" val="36143389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4AA392-C32C-6A0A-0703-1406A9BDFEC6}"/>
              </a:ext>
            </a:extLst>
          </p:cNvPr>
          <p:cNvSpPr txBox="1"/>
          <p:nvPr/>
        </p:nvSpPr>
        <p:spPr>
          <a:xfrm>
            <a:off x="736600" y="759354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Impact on Viral Evolution and Host Immune Response</a:t>
            </a:r>
            <a:endParaRPr lang="en-IN" sz="3200" dirty="0">
              <a:solidFill>
                <a:schemeClr val="accent6">
                  <a:lumMod val="50000"/>
                </a:schemeClr>
              </a:solidFill>
              <a:latin typeface="3ds Condensed" panose="0200050302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A0FEC-1F5E-6028-E915-F7ED57EA4799}"/>
              </a:ext>
            </a:extLst>
          </p:cNvPr>
          <p:cNvSpPr txBox="1">
            <a:spLocks/>
          </p:cNvSpPr>
          <p:nvPr/>
        </p:nvSpPr>
        <p:spPr>
          <a:xfrm>
            <a:off x="933115" y="1771760"/>
            <a:ext cx="10327105" cy="4326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ptos Display" panose="020B0004020202020204" pitchFamily="34" charset="0"/>
              </a:rPr>
              <a:t>Monitoring these position – specific mutations helps in understanding the co-evolution of viruses and their hosts. 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endParaRPr lang="en-US" dirty="0">
              <a:latin typeface="Aptos Display" panose="020B0004020202020204" pitchFamily="34" charset="0"/>
            </a:endParaRP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The method developed in this study is essential for the rapid identification of significant mutations, which can accelerate the process of vaccine development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421272-61CC-34F0-B41A-463B57A7859C}"/>
              </a:ext>
            </a:extLst>
          </p:cNvPr>
          <p:cNvSpPr txBox="1"/>
          <p:nvPr/>
        </p:nvSpPr>
        <p:spPr>
          <a:xfrm>
            <a:off x="736600" y="3113090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Application in Vaccine Development</a:t>
            </a:r>
            <a:endParaRPr lang="en-IN" sz="3200" dirty="0">
              <a:solidFill>
                <a:schemeClr val="accent6">
                  <a:lumMod val="50000"/>
                </a:schemeClr>
              </a:solidFill>
              <a:latin typeface="3ds Condensed" panose="02000503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6421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84F66-3446-0F92-92C4-1B95F4F83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3ds Condensed" panose="02000503020000020004" pitchFamily="2" charset="0"/>
              </a:rPr>
              <a:t>FUTURE PROSPECT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B6F29-1447-0811-D675-AF878539D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3399"/>
            <a:ext cx="10515600" cy="4689475"/>
          </a:xfrm>
        </p:spPr>
        <p:txBody>
          <a:bodyPr>
            <a:normAutofit/>
          </a:bodyPr>
          <a:lstStyle/>
          <a:p>
            <a:r>
              <a:rPr lang="en-US" dirty="0">
                <a:latin typeface="Aptos Display" panose="020B0004020202020204" pitchFamily="34" charset="0"/>
              </a:rPr>
              <a:t>Extend the methodology to analyze mutations in a wider range of viruses, including those with different genomic structures and replication mechanisms.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Further refine the substitution matrices by incorporating more extensive and diverse sequence data.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Combine the findings with structural biology techniques to understand how identified mutations affect protein structure and function.</a:t>
            </a:r>
          </a:p>
        </p:txBody>
      </p:sp>
    </p:spTree>
    <p:extLst>
      <p:ext uri="{BB962C8B-B14F-4D97-AF65-F5344CB8AC3E}">
        <p14:creationId xmlns:p14="http://schemas.microsoft.com/office/powerpoint/2010/main" val="3348640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833160D-464F-C164-6BBB-F06B47C36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18067"/>
            <a:ext cx="10515600" cy="5874808"/>
          </a:xfrm>
        </p:spPr>
        <p:txBody>
          <a:bodyPr>
            <a:normAutofit/>
          </a:bodyPr>
          <a:lstStyle/>
          <a:p>
            <a:r>
              <a:rPr lang="en-US" dirty="0">
                <a:latin typeface="Aptos Display" panose="020B0004020202020204" pitchFamily="34" charset="0"/>
              </a:rPr>
              <a:t>Utilize the identified mutations as targets for vaccine and antiviral drug development.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Investigate the impact of identified mutations on host-virus interactions in more detail.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Conduct evolutionary studies to trace the origins and spread of significant mutations across different geographical regions and host species. 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Integrate the mutation data with other omics data (e.g., transcriptomics, proteomics) and apply machine learning techniques to uncover patterns and predict future mutation trends. </a:t>
            </a:r>
          </a:p>
          <a:p>
            <a:endParaRPr lang="en-IN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820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02AB2-624E-837D-1F52-38032F7D3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3ds Condensed" panose="02000503020000020004" pitchFamily="2" charset="0"/>
              </a:rPr>
              <a:t>ACKNOWLEDGEMENT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77058-CC33-FD61-2ED8-888D92377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I extend my heartfelt appreciation to 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Dr. Shekhar Mande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for generously dedicating his valuable time to contribute to my project.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Additionally, I am immensely grateful to 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Dr. Payel Ghosh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for her unwavering support and guidance throughout the entire process.</a:t>
            </a:r>
          </a:p>
          <a:p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Their expertise and assistance have been invaluable, and I am truly thankful to 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Bithika Chatterjee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, my 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family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and 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friends (</a:t>
            </a:r>
            <a:r>
              <a:rPr lang="en-US" b="1" i="0" dirty="0" err="1">
                <a:solidFill>
                  <a:srgbClr val="0D0D0D"/>
                </a:solidFill>
                <a:effectLst/>
                <a:latin typeface="Söhne"/>
              </a:rPr>
              <a:t>Pradnya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)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for the success of my project.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97505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2D72B-3B05-4D97-AFEC-19C25C752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3ds Condensed" panose="02000503020000020004" pitchFamily="2" charset="0"/>
              </a:rPr>
              <a:t>REFERENCES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7CB0A7-940C-93A7-E7F3-8217638CE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>
                <a:latin typeface="3ds Condensed" panose="02000503020000020004" pitchFamily="2" charset="0"/>
              </a:rPr>
              <a:t>Articles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Alqahtani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A.;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Almutairy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Evaluating the Performance of Multiple Sequence Alignment Programs with Application to Genotyping SARS-CoV-2 in the Saudi Population. Computation 2023, 11, 212.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https://doi.org/10.3390/computation11110212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Cuypers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L, Li G, Libin P,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Piampongsant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Vandamme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AM,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Theys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K. Genetic Diversity and Selective Pressure in Hepatitis C Virus Genotypes 1-6: Significance for Direct-Acting Antiviral Treatment and Drug Resistance. Viruses. 2015 Sep 16;7(9):5018-39.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10.3390/v7092857. PMID: 26389941; PMCID: PMC4584301. 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Dayhoff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MO, Schwartz RM, Orcutt BC (1978). "A model of Evolutionary Change in Proteins". Atlas of protein sequence and structure (volume 5, supplement 3 ed.). Washington, DC.: National Biomedical Research Foundation. pp. 345–358. ISBN 978-0-912466-07-1 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Oweda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M, Antunes A, El-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Hadidi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M. Positive selection as a key player for SARS-CoV-2 pathogenicity: Insights into ORF1ab, S and E genes. Virus Res. 2021 Sep;302:198472.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10.1016/j.virusres.2021.198472.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Epub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2021 Jun 10. PMID: 34118359; PMCID: PMC8190378.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 L,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B, Zhu Z, Wu S, Li W. CD-HIT: accelerated for clustering the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nextgeneration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sequencing data. Bioinformatics. 2012 Dec 1;28(23):3150-2.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10.1093/bioinformatics/bts565.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Epub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2012 Oct 11. PMID: 23060610; PMCID: PMC3516142. 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Jeffares DC,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Tomiczek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Sojo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V, dos Reis M. A beginners guide to estimating the non-synonymous to synonymous rate ratio of all protein-coding genes in a genome. Methods Mol Biol. 2015;1201:65-90.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10.1007/978-1-4939-1438-8_4. PMID: 25388108. 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Li, S., Wang, Z., Li, Y. et al. Adaptive evolution of proteins in hepatitis B virus during divergence of genotypes. Sci Rep 7, 1990 (2017).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https://doi.org/10.1038/s41598-017-02012-8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400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0124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BCAF490-8CB3-9E29-9C7C-34F9B932C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5000"/>
            <a:ext cx="10515600" cy="5541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latin typeface="3ds Condensed" panose="02000503020000020004" pitchFamily="2" charset="0"/>
              </a:rPr>
              <a:t>Articles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Louie RHY,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Kaczorowski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KJ, Barton JP, Chakraborty AK, McKay MR. Fitness landscape of the human immunodeficiency virus envelope protein that is targeted by antibodies. Proc Natl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Acad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Sci U S A. 2018 Jan 23;115(4):E564-E573.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0.1073/pnas.1717765115.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Epub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2018 Jan 8. PMID: 29311326; PMCID: PMC5789945. 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Parvathy ST,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Udayasuriyan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Bhadana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V. Codon usage bias. Mol Biol Rep. 2022 Jan;49(1):539-565.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10.1007/s11033-021-06749-4.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Epub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2021 Nov 25. PMID: 34822069; PMCID: PMC8613526. 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Sanjuán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R, Domingo-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Calap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P. Mechanisms of viral mutation. Cell Mol Life Sci. 2016 Dec;73(23):4433-4448.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10.1007/s00018-016-2299-6.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Epub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2016 Jul 8. PMID: 27392606; PMCID: PMC5075021. 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Tusche C,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Steinbrück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L, McHardy AC. Detecting patches of protein sites of influenza A viruses under positive selection. Mol Biol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Evol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2012 Aug;29(8):2063-71.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10.1093/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molbev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/mss095.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Epub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2012 Mar 16. PMID: 22427709; PMCID: PMC3408068. 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3ds Condensed" panose="02000503020000020004" pitchFamily="2" charset="0"/>
                <a:ea typeface="+mn-ea"/>
                <a:cs typeface="+mn-cs"/>
              </a:rPr>
              <a:t>URLs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https://www.ncbi.nlm.nih.gov/labs/virus/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https://gisaid.org/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https://blast.ncbi.nlm.nih.gov/Blast.cgi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https://www.bioinformatics.org/sms2/codon_usage.html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400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182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D270-B8C7-D06D-E38D-913CFD50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7229" y="2766218"/>
            <a:ext cx="4397542" cy="1325563"/>
          </a:xfrm>
        </p:spPr>
        <p:txBody>
          <a:bodyPr>
            <a:noAutofit/>
          </a:bodyPr>
          <a:lstStyle/>
          <a:p>
            <a:r>
              <a:rPr lang="en-IN" sz="6600" b="1" dirty="0">
                <a:solidFill>
                  <a:schemeClr val="accent1">
                    <a:lumMod val="50000"/>
                  </a:schemeClr>
                </a:solidFill>
                <a:latin typeface="3ds Condensed" panose="02000503020000020004" pitchFamily="2" charset="0"/>
              </a:rPr>
              <a:t>THANK YOU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704832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4DAA2-4A70-57C5-CDD3-22628FD96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5747"/>
            <a:ext cx="10515600" cy="5511216"/>
          </a:xfrm>
        </p:spPr>
        <p:txBody>
          <a:bodyPr>
            <a:normAutofit/>
          </a:bodyPr>
          <a:lstStyle/>
          <a:p>
            <a:r>
              <a:rPr lang="en-IN" sz="2600" dirty="0">
                <a:latin typeface="Aptos Display" panose="020B0004020202020204" pitchFamily="34" charset="0"/>
              </a:rPr>
              <a:t>Rates of spontaneous vary amply among viruses. We mainly selected RNA viruses </a:t>
            </a:r>
            <a:r>
              <a:rPr lang="en-US" sz="2600" dirty="0">
                <a:latin typeface="Aptos Display" panose="020B0004020202020204" pitchFamily="34" charset="0"/>
              </a:rPr>
              <a:t>for study due to:</a:t>
            </a:r>
          </a:p>
          <a:p>
            <a:endParaRPr lang="en-US" sz="2600" dirty="0">
              <a:latin typeface="Aptos Display" panose="020B0004020202020204" pitchFamily="34" charset="0"/>
            </a:endParaRPr>
          </a:p>
          <a:p>
            <a:endParaRPr lang="en-US" sz="2600" dirty="0">
              <a:latin typeface="Aptos Display" panose="020B0004020202020204" pitchFamily="34" charset="0"/>
            </a:endParaRPr>
          </a:p>
          <a:p>
            <a:endParaRPr lang="en-US" sz="2600" dirty="0">
              <a:latin typeface="Aptos Display" panose="020B0004020202020204" pitchFamily="34" charset="0"/>
            </a:endParaRPr>
          </a:p>
          <a:p>
            <a:endParaRPr lang="en-US" sz="2600" dirty="0">
              <a:latin typeface="Aptos Display" panose="020B0004020202020204" pitchFamily="34" charset="0"/>
            </a:endParaRPr>
          </a:p>
          <a:p>
            <a:endParaRPr lang="en-IN" sz="2600" dirty="0">
              <a:latin typeface="Aptos Display" panose="020B0004020202020204" pitchFamily="34" charset="0"/>
            </a:endParaRPr>
          </a:p>
          <a:p>
            <a:pPr marL="0" indent="0">
              <a:buNone/>
            </a:pPr>
            <a:endParaRPr lang="en-US" sz="2600" dirty="0">
              <a:latin typeface="Aptos Display" panose="020B00040202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CF7E8AF-7A78-CC42-6E53-B5BD3FE630D3}"/>
              </a:ext>
            </a:extLst>
          </p:cNvPr>
          <p:cNvSpPr/>
          <p:nvPr/>
        </p:nvSpPr>
        <p:spPr>
          <a:xfrm>
            <a:off x="2847475" y="1620247"/>
            <a:ext cx="3136232" cy="633663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600" dirty="0">
                <a:latin typeface="Aptos Display" panose="020B0004020202020204" pitchFamily="34" charset="0"/>
              </a:rPr>
              <a:t>High Mutation Rate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36BA9B4-AF47-6CCA-C17B-46DB50DFC87E}"/>
              </a:ext>
            </a:extLst>
          </p:cNvPr>
          <p:cNvSpPr/>
          <p:nvPr/>
        </p:nvSpPr>
        <p:spPr>
          <a:xfrm>
            <a:off x="6208294" y="1620247"/>
            <a:ext cx="3625516" cy="633663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600" dirty="0">
                <a:latin typeface="Aptos Display" panose="020B0004020202020204" pitchFamily="34" charset="0"/>
              </a:rPr>
              <a:t>Single Stranded Genome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8779BE2-DC3F-723E-3E89-487CCB5DFCFB}"/>
              </a:ext>
            </a:extLst>
          </p:cNvPr>
          <p:cNvSpPr/>
          <p:nvPr/>
        </p:nvSpPr>
        <p:spPr>
          <a:xfrm>
            <a:off x="1740570" y="2434759"/>
            <a:ext cx="4243137" cy="77365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600" dirty="0">
                <a:latin typeface="Aptos Display" panose="020B0004020202020204" pitchFamily="34" charset="0"/>
              </a:rPr>
              <a:t>High Availability of Sequences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614DA0F-6548-82CC-F375-6158FB833FDF}"/>
              </a:ext>
            </a:extLst>
          </p:cNvPr>
          <p:cNvSpPr/>
          <p:nvPr/>
        </p:nvSpPr>
        <p:spPr>
          <a:xfrm>
            <a:off x="6208295" y="2434759"/>
            <a:ext cx="4796592" cy="77365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600" dirty="0">
                <a:latin typeface="Aptos Display" panose="020B0004020202020204" pitchFamily="34" charset="0"/>
              </a:rPr>
              <a:t>Representative Virus of Different Families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A97A79A-31BB-869F-31E6-ED9E29F608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890077"/>
              </p:ext>
            </p:extLst>
          </p:nvPr>
        </p:nvGraphicFramePr>
        <p:xfrm>
          <a:off x="1459831" y="3485023"/>
          <a:ext cx="9625264" cy="2522746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2406316">
                  <a:extLst>
                    <a:ext uri="{9D8B030D-6E8A-4147-A177-3AD203B41FA5}">
                      <a16:colId xmlns:a16="http://schemas.microsoft.com/office/drawing/2014/main" val="3275042773"/>
                    </a:ext>
                  </a:extLst>
                </a:gridCol>
                <a:gridCol w="2406316">
                  <a:extLst>
                    <a:ext uri="{9D8B030D-6E8A-4147-A177-3AD203B41FA5}">
                      <a16:colId xmlns:a16="http://schemas.microsoft.com/office/drawing/2014/main" val="3265407874"/>
                    </a:ext>
                  </a:extLst>
                </a:gridCol>
                <a:gridCol w="2406316">
                  <a:extLst>
                    <a:ext uri="{9D8B030D-6E8A-4147-A177-3AD203B41FA5}">
                      <a16:colId xmlns:a16="http://schemas.microsoft.com/office/drawing/2014/main" val="1469192164"/>
                    </a:ext>
                  </a:extLst>
                </a:gridCol>
                <a:gridCol w="2406316">
                  <a:extLst>
                    <a:ext uri="{9D8B030D-6E8A-4147-A177-3AD203B41FA5}">
                      <a16:colId xmlns:a16="http://schemas.microsoft.com/office/drawing/2014/main" val="956740061"/>
                    </a:ext>
                  </a:extLst>
                </a:gridCol>
              </a:tblGrid>
              <a:tr h="354561"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Virus Family</a:t>
                      </a:r>
                      <a:endParaRPr lang="en-IN" sz="16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Representative Virus</a:t>
                      </a:r>
                      <a:endParaRPr lang="en-IN" sz="16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Genetic Material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Strand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09589358"/>
                  </a:ext>
                </a:extLst>
              </a:tr>
              <a:tr h="354561"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 err="1">
                          <a:effectLst/>
                        </a:rPr>
                        <a:t>Coronaviridae</a:t>
                      </a:r>
                      <a:endParaRPr lang="en-IN" sz="16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Coronavirus (SARS-CoV-2)</a:t>
                      </a:r>
                      <a:endParaRPr lang="en-IN" sz="16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RNA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Single Stranded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9371223"/>
                  </a:ext>
                </a:extLst>
              </a:tr>
              <a:tr h="354561"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Flaviviridae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Hepatitis C Virus (HCV)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RNA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Single Stranded</a:t>
                      </a:r>
                      <a:endParaRPr lang="en-IN" sz="16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696961"/>
                  </a:ext>
                </a:extLst>
              </a:tr>
              <a:tr h="354561"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Hepadnaviridae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Hepatitis B Virus (HBV)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DNA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Double Stranded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7553869"/>
                  </a:ext>
                </a:extLst>
              </a:tr>
              <a:tr h="354561"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Orthomyxoviridae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Influenza A Virus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RNA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Single Stranded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3281791"/>
                  </a:ext>
                </a:extLst>
              </a:tr>
              <a:tr h="749941"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 err="1">
                          <a:effectLst/>
                        </a:rPr>
                        <a:t>Retroviridae</a:t>
                      </a:r>
                      <a:endParaRPr lang="en-IN" sz="16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Human Immunodeficiency Virus (HIV)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RNA</a:t>
                      </a:r>
                      <a:endParaRPr lang="en-IN" sz="16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Single Stranded</a:t>
                      </a:r>
                      <a:endParaRPr lang="en-IN" sz="16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6198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930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286CD-C699-D922-9F67-71EC84805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9811"/>
            <a:ext cx="10515600" cy="5487152"/>
          </a:xfrm>
        </p:spPr>
        <p:txBody>
          <a:bodyPr>
            <a:normAutofit/>
          </a:bodyPr>
          <a:lstStyle/>
          <a:p>
            <a:r>
              <a:rPr lang="en-IN" sz="2600" dirty="0">
                <a:latin typeface="Aptos Display" panose="020B0004020202020204" pitchFamily="34" charset="0"/>
              </a:rPr>
              <a:t>To classifying proteins having a significant effect of these spontaneous mutations in the evolution of the virus, the ratio of non-synonymous to synonymous substitutions (</a:t>
            </a:r>
            <a:r>
              <a:rPr lang="en-IN" sz="2600" dirty="0" err="1">
                <a:latin typeface="Aptos Display" panose="020B0004020202020204" pitchFamily="34" charset="0"/>
              </a:rPr>
              <a:t>dN</a:t>
            </a:r>
            <a:r>
              <a:rPr lang="en-IN" sz="2600" dirty="0">
                <a:latin typeface="Aptos Display" panose="020B0004020202020204" pitchFamily="34" charset="0"/>
              </a:rPr>
              <a:t>/</a:t>
            </a:r>
            <a:r>
              <a:rPr lang="en-IN" sz="2600" dirty="0" err="1">
                <a:latin typeface="Aptos Display" panose="020B0004020202020204" pitchFamily="34" charset="0"/>
              </a:rPr>
              <a:t>dS</a:t>
            </a:r>
            <a:r>
              <a:rPr lang="en-IN" sz="2600" dirty="0">
                <a:latin typeface="Aptos Display" panose="020B0004020202020204" pitchFamily="34" charset="0"/>
              </a:rPr>
              <a:t>) served as a useful measure.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3921A68-975E-7CBB-1D18-0F800B738D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393680"/>
              </p:ext>
            </p:extLst>
          </p:nvPr>
        </p:nvGraphicFramePr>
        <p:xfrm>
          <a:off x="1195137" y="2245894"/>
          <a:ext cx="9184105" cy="3633537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2855495">
                  <a:extLst>
                    <a:ext uri="{9D8B030D-6E8A-4147-A177-3AD203B41FA5}">
                      <a16:colId xmlns:a16="http://schemas.microsoft.com/office/drawing/2014/main" val="1905119010"/>
                    </a:ext>
                  </a:extLst>
                </a:gridCol>
                <a:gridCol w="3266541">
                  <a:extLst>
                    <a:ext uri="{9D8B030D-6E8A-4147-A177-3AD203B41FA5}">
                      <a16:colId xmlns:a16="http://schemas.microsoft.com/office/drawing/2014/main" val="362144776"/>
                    </a:ext>
                  </a:extLst>
                </a:gridCol>
                <a:gridCol w="3062069">
                  <a:extLst>
                    <a:ext uri="{9D8B030D-6E8A-4147-A177-3AD203B41FA5}">
                      <a16:colId xmlns:a16="http://schemas.microsoft.com/office/drawing/2014/main" val="2878385618"/>
                    </a:ext>
                  </a:extLst>
                </a:gridCol>
              </a:tblGrid>
              <a:tr h="822397"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Virus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Protein under Selection Pressure</a:t>
                      </a:r>
                      <a:r>
                        <a:rPr lang="en-IN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(ω &gt; 1)</a:t>
                      </a:r>
                      <a:endParaRPr lang="en-US" sz="18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Protein presumably not under Selection Pressure </a:t>
                      </a:r>
                      <a:r>
                        <a:rPr lang="en-IN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(ω ≈ 1)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0805820"/>
                  </a:ext>
                </a:extLst>
              </a:tr>
              <a:tr h="822397"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Coronavirus (SARS-CoV-2)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Spike Protein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 or Matrix/Membrane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7603557"/>
                  </a:ext>
                </a:extLst>
              </a:tr>
              <a:tr h="388782"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Hepatitis C Virus (HCV)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E2 Protein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Core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78988116"/>
                  </a:ext>
                </a:extLst>
              </a:tr>
              <a:tr h="388782"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Hepatitis B Virus (HBV)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L Protein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Core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5469520"/>
                  </a:ext>
                </a:extLst>
              </a:tr>
              <a:tr h="388782"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Influenza A Virus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HA and NA Proteins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M1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6090343"/>
                  </a:ext>
                </a:extLst>
              </a:tr>
              <a:tr h="822397"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Human Immunodeficiency Virus (HIV)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Env Protein</a:t>
                      </a:r>
                      <a:endParaRPr lang="en-IN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Gag Protein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92624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8645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82826-3533-1D6B-BE0D-756C45413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9916"/>
            <a:ext cx="10515600" cy="5447047"/>
          </a:xfrm>
        </p:spPr>
        <p:txBody>
          <a:bodyPr>
            <a:normAutofit/>
          </a:bodyPr>
          <a:lstStyle/>
          <a:p>
            <a:r>
              <a:rPr lang="en-IN" sz="2600" dirty="0">
                <a:latin typeface="Aptos Display" panose="020B0004020202020204" pitchFamily="34" charset="0"/>
              </a:rPr>
              <a:t>Point Accepted Mutation (PAM) matrix are constructed from standard proteins where each value are log – likelihood scores that reflect how likely one amino acid is substituted over the other.</a:t>
            </a:r>
          </a:p>
          <a:p>
            <a:pPr marL="0" indent="0">
              <a:buNone/>
            </a:pPr>
            <a:endParaRPr lang="en-US" sz="2600" dirty="0">
              <a:latin typeface="Aptos Display" panose="020B0004020202020204" pitchFamily="34" charset="0"/>
            </a:endParaRPr>
          </a:p>
          <a:p>
            <a:r>
              <a:rPr lang="en-IN" sz="2600" dirty="0">
                <a:latin typeface="Aptos Display" panose="020B0004020202020204" pitchFamily="34" charset="0"/>
              </a:rPr>
              <a:t>Amino acid substitution matrices can help in studying which mutations are more likely to occur than expected by chance.</a:t>
            </a:r>
            <a:endParaRPr lang="en-US" sz="2600" dirty="0">
              <a:latin typeface="Aptos Display" panose="020B0004020202020204" pitchFamily="34" charset="0"/>
            </a:endParaRPr>
          </a:p>
          <a:p>
            <a:endParaRPr lang="en-IN" sz="2600" dirty="0">
              <a:latin typeface="Aptos Display" panose="020B0004020202020204" pitchFamily="34" charset="0"/>
            </a:endParaRPr>
          </a:p>
          <a:p>
            <a:r>
              <a:rPr lang="en-US" sz="2600" dirty="0">
                <a:latin typeface="Aptos Display" panose="020B0004020202020204" pitchFamily="34" charset="0"/>
              </a:rPr>
              <a:t>Identifying these mutations enhances our understanding of the mechanisms by which viruses adapt and evade immune responses. Such knowledge is critical for anticipating viral behavior and potential outbreaks.</a:t>
            </a:r>
          </a:p>
        </p:txBody>
      </p:sp>
    </p:spTree>
    <p:extLst>
      <p:ext uri="{BB962C8B-B14F-4D97-AF65-F5344CB8AC3E}">
        <p14:creationId xmlns:p14="http://schemas.microsoft.com/office/powerpoint/2010/main" val="2989983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CCC00-B211-BFF6-714B-9DD30C8C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3ds Condensed" panose="02000503020000020004" pitchFamily="2" charset="0"/>
              </a:rPr>
              <a:t>METHODOLOGY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E9E0F-7CEA-B6A0-33EF-A08789019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546" y="2703095"/>
            <a:ext cx="10383253" cy="3473867"/>
          </a:xfrm>
        </p:spPr>
        <p:txBody>
          <a:bodyPr>
            <a:noAutofit/>
          </a:bodyPr>
          <a:lstStyle/>
          <a:p>
            <a:r>
              <a:rPr lang="en-IN" dirty="0">
                <a:latin typeface="Aptos Display" panose="020B0004020202020204" pitchFamily="34" charset="0"/>
              </a:rPr>
              <a:t>Sequences of virus were downloaded from NCBI virus and GISAID database.</a:t>
            </a:r>
          </a:p>
          <a:p>
            <a:endParaRPr lang="en-IN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Using CD-HIT to keep only unique sequences by removing sequences which are 100% similar.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Filtering sequences by length (decided on the basis of the length of the protein).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endParaRPr lang="en-IN" dirty="0">
              <a:latin typeface="Aptos Display" panose="020B0004020202020204" pitchFamily="34" charset="0"/>
            </a:endParaRPr>
          </a:p>
          <a:p>
            <a:endParaRPr lang="en-IN" dirty="0">
              <a:latin typeface="Aptos Display" panose="020B0004020202020204" pitchFamily="34" charset="0"/>
            </a:endParaRPr>
          </a:p>
          <a:p>
            <a:endParaRPr lang="en-IN" dirty="0">
              <a:latin typeface="Aptos Display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38227-4EAA-4C39-D98B-09645633E858}"/>
              </a:ext>
            </a:extLst>
          </p:cNvPr>
          <p:cNvSpPr txBox="1"/>
          <p:nvPr/>
        </p:nvSpPr>
        <p:spPr>
          <a:xfrm>
            <a:off x="838200" y="1780674"/>
            <a:ext cx="10054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3ds Condensed" panose="02000503020000020004" pitchFamily="2" charset="0"/>
              </a:rPr>
              <a:t> Sequence Downloading and Filtering</a:t>
            </a:r>
          </a:p>
        </p:txBody>
      </p:sp>
    </p:spTree>
    <p:extLst>
      <p:ext uri="{BB962C8B-B14F-4D97-AF65-F5344CB8AC3E}">
        <p14:creationId xmlns:p14="http://schemas.microsoft.com/office/powerpoint/2010/main" val="3397422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7FCA5C3-5BDE-A94D-1F46-2087F64E9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831742"/>
              </p:ext>
            </p:extLst>
          </p:nvPr>
        </p:nvGraphicFramePr>
        <p:xfrm>
          <a:off x="982578" y="561917"/>
          <a:ext cx="10226844" cy="5734165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3408557">
                  <a:extLst>
                    <a:ext uri="{9D8B030D-6E8A-4147-A177-3AD203B41FA5}">
                      <a16:colId xmlns:a16="http://schemas.microsoft.com/office/drawing/2014/main" val="866366972"/>
                    </a:ext>
                  </a:extLst>
                </a:gridCol>
                <a:gridCol w="3408557">
                  <a:extLst>
                    <a:ext uri="{9D8B030D-6E8A-4147-A177-3AD203B41FA5}">
                      <a16:colId xmlns:a16="http://schemas.microsoft.com/office/drawing/2014/main" val="4094954702"/>
                    </a:ext>
                  </a:extLst>
                </a:gridCol>
                <a:gridCol w="1704865">
                  <a:extLst>
                    <a:ext uri="{9D8B030D-6E8A-4147-A177-3AD203B41FA5}">
                      <a16:colId xmlns:a16="http://schemas.microsoft.com/office/drawing/2014/main" val="4200788457"/>
                    </a:ext>
                  </a:extLst>
                </a:gridCol>
                <a:gridCol w="1704865">
                  <a:extLst>
                    <a:ext uri="{9D8B030D-6E8A-4147-A177-3AD203B41FA5}">
                      <a16:colId xmlns:a16="http://schemas.microsoft.com/office/drawing/2014/main" val="1191655303"/>
                    </a:ext>
                  </a:extLst>
                </a:gridCol>
              </a:tblGrid>
              <a:tr h="522417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Virus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Protein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 grid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Sequence Length (aa)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>
                    <a:lnB w="127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482823"/>
                  </a:ext>
                </a:extLst>
              </a:tr>
              <a:tr h="33583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Lower Limit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Upper Limit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6138208"/>
                  </a:ext>
                </a:extLst>
              </a:tr>
              <a:tr h="520549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Coronavirus (SARS-CoV-2)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Spike Protein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1200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1300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63897649"/>
                  </a:ext>
                </a:extLst>
              </a:tr>
              <a:tr h="79834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M or Matrix/Membrane Protein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222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222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1564787329"/>
                  </a:ext>
                </a:extLst>
              </a:tr>
              <a:tr h="246486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Hepatitis C Virus (HCV)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E2 Protein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300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400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280714680"/>
                  </a:ext>
                </a:extLst>
              </a:tr>
              <a:tr h="27593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Core Protein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170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200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143002449"/>
                  </a:ext>
                </a:extLst>
              </a:tr>
              <a:tr h="246486">
                <a:tc rowSpan="2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Hepatitis B Virus (HBV)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L Protein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300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400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2296310121"/>
                  </a:ext>
                </a:extLst>
              </a:tr>
              <a:tr h="27593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Core Protein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170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215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4162265622"/>
                  </a:ext>
                </a:extLst>
              </a:tr>
              <a:tr h="246486">
                <a:tc rowSpan="3"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Influenza A Virus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HA Protein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550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570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1824784807"/>
                  </a:ext>
                </a:extLst>
              </a:tr>
              <a:tr h="24648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NA Protein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460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480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454231731"/>
                  </a:ext>
                </a:extLst>
              </a:tr>
              <a:tr h="24648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M1 Protein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252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252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3191254798"/>
                  </a:ext>
                </a:extLst>
              </a:tr>
              <a:tr h="246486">
                <a:tc rowSpan="2"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Human Immunodeficiency Virus (HV)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Env Protein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800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900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135861490"/>
                  </a:ext>
                </a:extLst>
              </a:tr>
              <a:tr h="55186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Gag Protein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450</a:t>
                      </a:r>
                      <a:endParaRPr lang="en-IN" sz="180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550</a:t>
                      </a:r>
                      <a:endParaRPr lang="en-IN" sz="1800" dirty="0">
                        <a:effectLst/>
                        <a:latin typeface="Aptos Display" panose="020B0004020202020204" pitchFamily="34" charset="0"/>
                        <a:ea typeface="Calibri" panose="020F0502020204030204" pitchFamily="34" charset="0"/>
                      </a:endParaRPr>
                    </a:p>
                  </a:txBody>
                  <a:tcPr marL="57457" marR="57457" marT="0" marB="0"/>
                </a:tc>
                <a:extLst>
                  <a:ext uri="{0D108BD9-81ED-4DB2-BD59-A6C34878D82A}">
                    <a16:rowId xmlns:a16="http://schemas.microsoft.com/office/drawing/2014/main" val="1785238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7854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2EA25-3DE4-A528-775A-D41648853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4820" y="858253"/>
            <a:ext cx="10278979" cy="5318710"/>
          </a:xfrm>
        </p:spPr>
        <p:txBody>
          <a:bodyPr>
            <a:normAutofit/>
          </a:bodyPr>
          <a:lstStyle/>
          <a:p>
            <a:r>
              <a:rPr lang="en-US" dirty="0">
                <a:latin typeface="Aptos Display" panose="020B0004020202020204" pitchFamily="34" charset="0"/>
              </a:rPr>
              <a:t>Removing sequences which contain ambiguous characters.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r>
              <a:rPr lang="en-US" dirty="0">
                <a:latin typeface="Aptos Display" panose="020B0004020202020204" pitchFamily="34" charset="0"/>
              </a:rPr>
              <a:t>Performing MSA using MAFFT. Sequences containing large gaps were removed and MSA was performed again.</a:t>
            </a:r>
          </a:p>
          <a:p>
            <a:endParaRPr lang="en-US" dirty="0">
              <a:latin typeface="Aptos Display" panose="020B0004020202020204" pitchFamily="34" charset="0"/>
            </a:endParaRPr>
          </a:p>
          <a:p>
            <a:endParaRPr lang="en-IN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983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2797</TotalTime>
  <Words>2561</Words>
  <Application>Microsoft Office PowerPoint</Application>
  <PresentationFormat>Widescreen</PresentationFormat>
  <Paragraphs>365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0" baseType="lpstr">
      <vt:lpstr>3ds Condensed</vt:lpstr>
      <vt:lpstr>3ds Light</vt:lpstr>
      <vt:lpstr>Aptos Display</vt:lpstr>
      <vt:lpstr>Aptos Narrow</vt:lpstr>
      <vt:lpstr>Arial</vt:lpstr>
      <vt:lpstr>Calibri</vt:lpstr>
      <vt:lpstr>Calibri Light</vt:lpstr>
      <vt:lpstr>Cambria Math</vt:lpstr>
      <vt:lpstr>Söhne</vt:lpstr>
      <vt:lpstr>Times New Roman</vt:lpstr>
      <vt:lpstr>Wingdings</vt:lpstr>
      <vt:lpstr>Office Theme</vt:lpstr>
      <vt:lpstr>Identifying amino acid predominant mutations in viruses by comparing matrices</vt:lpstr>
      <vt:lpstr>BACKGROUND</vt:lpstr>
      <vt:lpstr>INTRODUCTION</vt:lpstr>
      <vt:lpstr>PowerPoint Presentation</vt:lpstr>
      <vt:lpstr>PowerPoint Presentation</vt:lpstr>
      <vt:lpstr>PowerPoint Presentation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PROSPECT</vt:lpstr>
      <vt:lpstr>PowerPoint Presentation</vt:lpstr>
      <vt:lpstr>ACKNOWLEDGEMENT</vt:lpstr>
      <vt:lpstr>REFERENCES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predominant mutations using a novel approach</dc:title>
  <dc:creator>Ankit Mukherjee</dc:creator>
  <cp:lastModifiedBy>ANKIT MUKHERJEE</cp:lastModifiedBy>
  <cp:revision>28</cp:revision>
  <dcterms:created xsi:type="dcterms:W3CDTF">2024-03-03T14:31:17Z</dcterms:created>
  <dcterms:modified xsi:type="dcterms:W3CDTF">2024-05-21T15:18:50Z</dcterms:modified>
</cp:coreProperties>
</file>

<file path=docProps/thumbnail.jpeg>
</file>